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57" r:id="rId4"/>
    <p:sldId id="259" r:id="rId5"/>
    <p:sldId id="260" r:id="rId6"/>
    <p:sldId id="277" r:id="rId7"/>
    <p:sldId id="262" r:id="rId8"/>
    <p:sldId id="263" r:id="rId9"/>
    <p:sldId id="261"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0" r:id="rId23"/>
    <p:sldId id="281" r:id="rId24"/>
    <p:sldId id="28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279" autoAdjust="0"/>
  </p:normalViewPr>
  <p:slideViewPr>
    <p:cSldViewPr>
      <p:cViewPr varScale="1">
        <p:scale>
          <a:sx n="44" d="100"/>
          <a:sy n="44" d="100"/>
        </p:scale>
        <p:origin x="-212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C53CC8-D29C-434D-918B-4F44205E7E2B}" type="doc">
      <dgm:prSet loTypeId="urn:microsoft.com/office/officeart/2005/8/layout/venn3" loCatId="relationship" qsTypeId="urn:microsoft.com/office/officeart/2005/8/quickstyle/simple1" qsCatId="simple" csTypeId="urn:microsoft.com/office/officeart/2005/8/colors/accent1_2" csCatId="accent1" phldr="1"/>
      <dgm:spPr/>
    </dgm:pt>
    <dgm:pt modelId="{2E1B50FC-D1F7-48E7-B8A0-F101F2DFF837}">
      <dgm:prSet phldrT="[Text]" custT="1"/>
      <dgm:spPr>
        <a:solidFill>
          <a:schemeClr val="tx1">
            <a:lumMod val="75000"/>
            <a:lumOff val="25000"/>
          </a:schemeClr>
        </a:solidFill>
      </dgm:spPr>
      <dgm:t>
        <a:bodyPr/>
        <a:lstStyle/>
        <a:p>
          <a:r>
            <a:rPr lang="en-US" sz="1600" b="1" dirty="0" smtClean="0">
              <a:solidFill>
                <a:schemeClr val="bg1"/>
              </a:solidFill>
              <a:latin typeface="Courier New" pitchFamily="49" charset="0"/>
              <a:cs typeface="Courier New" pitchFamily="49" charset="0"/>
            </a:rPr>
            <a:t>Learner</a:t>
          </a:r>
          <a:r>
            <a:rPr lang="en-US" sz="2400" b="1" dirty="0" smtClean="0">
              <a:solidFill>
                <a:schemeClr val="bg1"/>
              </a:solidFill>
              <a:latin typeface="Courier New" pitchFamily="49" charset="0"/>
              <a:cs typeface="Courier New" pitchFamily="49" charset="0"/>
            </a:rPr>
            <a:t> </a:t>
          </a:r>
          <a:r>
            <a:rPr lang="en-US" sz="1600" b="1" dirty="0" smtClean="0">
              <a:solidFill>
                <a:schemeClr val="bg1"/>
              </a:solidFill>
              <a:latin typeface="Courier New" pitchFamily="49" charset="0"/>
              <a:cs typeface="Courier New" pitchFamily="49" charset="0"/>
            </a:rPr>
            <a:t>Motivation</a:t>
          </a:r>
          <a:endParaRPr lang="en-US" sz="1600" b="1" dirty="0">
            <a:solidFill>
              <a:schemeClr val="bg1"/>
            </a:solidFill>
            <a:latin typeface="Courier New" pitchFamily="49" charset="0"/>
            <a:cs typeface="Courier New" pitchFamily="49" charset="0"/>
          </a:endParaRPr>
        </a:p>
      </dgm:t>
    </dgm:pt>
    <dgm:pt modelId="{9716187F-0B5E-4A9C-A756-FDF74AEC2208}" type="parTrans" cxnId="{F40DB224-2A47-4015-9940-188A140C7D3A}">
      <dgm:prSet/>
      <dgm:spPr/>
      <dgm:t>
        <a:bodyPr/>
        <a:lstStyle/>
        <a:p>
          <a:endParaRPr lang="en-US"/>
        </a:p>
      </dgm:t>
    </dgm:pt>
    <dgm:pt modelId="{19FD38D5-A388-46BC-9718-A84A7A01657E}" type="sibTrans" cxnId="{F40DB224-2A47-4015-9940-188A140C7D3A}">
      <dgm:prSet/>
      <dgm:spPr/>
      <dgm:t>
        <a:bodyPr/>
        <a:lstStyle/>
        <a:p>
          <a:endParaRPr lang="en-US"/>
        </a:p>
      </dgm:t>
    </dgm:pt>
    <dgm:pt modelId="{BE6CD6BB-D6B6-4202-9881-319701EDF3DA}">
      <dgm:prSet phldrT="[Text]" custT="1"/>
      <dgm:spPr>
        <a:solidFill>
          <a:srgbClr val="FFC000"/>
        </a:solidFill>
      </dgm:spPr>
      <dgm:t>
        <a:bodyPr/>
        <a:lstStyle/>
        <a:p>
          <a:r>
            <a:rPr lang="en-US" sz="1600" b="1" dirty="0" smtClean="0">
              <a:solidFill>
                <a:schemeClr val="bg1"/>
              </a:solidFill>
              <a:latin typeface="Courier New" pitchFamily="49" charset="0"/>
              <a:cs typeface="Courier New" pitchFamily="49" charset="0"/>
            </a:rPr>
            <a:t>Program</a:t>
          </a:r>
          <a:r>
            <a:rPr lang="en-US" sz="2400" b="1" dirty="0" smtClean="0">
              <a:solidFill>
                <a:schemeClr val="bg1"/>
              </a:solidFill>
              <a:latin typeface="Courier New" pitchFamily="49" charset="0"/>
              <a:cs typeface="Courier New" pitchFamily="49" charset="0"/>
            </a:rPr>
            <a:t> </a:t>
          </a:r>
          <a:r>
            <a:rPr lang="en-US" sz="1600" b="1" dirty="0" smtClean="0">
              <a:solidFill>
                <a:schemeClr val="bg1"/>
              </a:solidFill>
              <a:latin typeface="Courier New" pitchFamily="49" charset="0"/>
              <a:cs typeface="Courier New" pitchFamily="49" charset="0"/>
            </a:rPr>
            <a:t>Quality</a:t>
          </a:r>
          <a:endParaRPr lang="en-US" sz="1600" b="1" dirty="0">
            <a:solidFill>
              <a:schemeClr val="bg1"/>
            </a:solidFill>
            <a:latin typeface="Courier New" pitchFamily="49" charset="0"/>
            <a:cs typeface="Courier New" pitchFamily="49" charset="0"/>
          </a:endParaRPr>
        </a:p>
      </dgm:t>
    </dgm:pt>
    <dgm:pt modelId="{CF3053F9-169D-4825-8EC5-3252460AB4FD}" type="parTrans" cxnId="{5D69ADE1-8375-4472-AAE4-1496B1DA537B}">
      <dgm:prSet/>
      <dgm:spPr/>
      <dgm:t>
        <a:bodyPr/>
        <a:lstStyle/>
        <a:p>
          <a:endParaRPr lang="en-US"/>
        </a:p>
      </dgm:t>
    </dgm:pt>
    <dgm:pt modelId="{C90294AB-53CA-4F82-809D-9A051E8DFAA9}" type="sibTrans" cxnId="{5D69ADE1-8375-4472-AAE4-1496B1DA537B}">
      <dgm:prSet/>
      <dgm:spPr/>
      <dgm:t>
        <a:bodyPr/>
        <a:lstStyle/>
        <a:p>
          <a:endParaRPr lang="en-US"/>
        </a:p>
      </dgm:t>
    </dgm:pt>
    <dgm:pt modelId="{CD3180C8-6C49-490A-9C9E-51189ED9B048}">
      <dgm:prSet phldrT="[Text]" custT="1"/>
      <dgm:spPr>
        <a:solidFill>
          <a:schemeClr val="tx1">
            <a:lumMod val="75000"/>
            <a:lumOff val="25000"/>
          </a:schemeClr>
        </a:solidFill>
      </dgm:spPr>
      <dgm:t>
        <a:bodyPr/>
        <a:lstStyle/>
        <a:p>
          <a:r>
            <a:rPr lang="en-US" sz="1600" b="1" dirty="0" smtClean="0">
              <a:solidFill>
                <a:schemeClr val="bg1"/>
              </a:solidFill>
              <a:latin typeface="Courier New" pitchFamily="49" charset="0"/>
              <a:cs typeface="Courier New" pitchFamily="49" charset="0"/>
            </a:rPr>
            <a:t>Manager Support</a:t>
          </a:r>
          <a:endParaRPr lang="en-US" sz="1600" b="1" dirty="0">
            <a:solidFill>
              <a:schemeClr val="bg1"/>
            </a:solidFill>
            <a:latin typeface="Courier New" pitchFamily="49" charset="0"/>
            <a:cs typeface="Courier New" pitchFamily="49" charset="0"/>
          </a:endParaRPr>
        </a:p>
      </dgm:t>
    </dgm:pt>
    <dgm:pt modelId="{DD53E07E-0DEC-4D2B-B3C4-C160A8A79609}" type="parTrans" cxnId="{9D8ACF03-5917-4FC8-B9F3-5A5663D9E9BA}">
      <dgm:prSet/>
      <dgm:spPr/>
      <dgm:t>
        <a:bodyPr/>
        <a:lstStyle/>
        <a:p>
          <a:endParaRPr lang="en-US"/>
        </a:p>
      </dgm:t>
    </dgm:pt>
    <dgm:pt modelId="{452E262E-74CF-4F10-8921-DC0BB8CF5382}" type="sibTrans" cxnId="{9D8ACF03-5917-4FC8-B9F3-5A5663D9E9BA}">
      <dgm:prSet/>
      <dgm:spPr/>
      <dgm:t>
        <a:bodyPr/>
        <a:lstStyle/>
        <a:p>
          <a:endParaRPr lang="en-US"/>
        </a:p>
      </dgm:t>
    </dgm:pt>
    <dgm:pt modelId="{EE813B27-2CCD-4F93-9092-BA6E21FEC4BA}" type="pres">
      <dgm:prSet presAssocID="{33C53CC8-D29C-434D-918B-4F44205E7E2B}" presName="Name0" presStyleCnt="0">
        <dgm:presLayoutVars>
          <dgm:dir/>
          <dgm:resizeHandles val="exact"/>
        </dgm:presLayoutVars>
      </dgm:prSet>
      <dgm:spPr/>
    </dgm:pt>
    <dgm:pt modelId="{3F96D759-6877-4C2A-854F-E2E96640316A}" type="pres">
      <dgm:prSet presAssocID="{2E1B50FC-D1F7-48E7-B8A0-F101F2DFF837}" presName="Name5" presStyleLbl="vennNode1" presStyleIdx="0" presStyleCnt="3">
        <dgm:presLayoutVars>
          <dgm:bulletEnabled val="1"/>
        </dgm:presLayoutVars>
      </dgm:prSet>
      <dgm:spPr/>
      <dgm:t>
        <a:bodyPr/>
        <a:lstStyle/>
        <a:p>
          <a:endParaRPr lang="en-US"/>
        </a:p>
      </dgm:t>
    </dgm:pt>
    <dgm:pt modelId="{13885990-0D53-4DA4-BAEE-C7969AEFCAE0}" type="pres">
      <dgm:prSet presAssocID="{19FD38D5-A388-46BC-9718-A84A7A01657E}" presName="space" presStyleCnt="0"/>
      <dgm:spPr/>
    </dgm:pt>
    <dgm:pt modelId="{799D11DB-405D-4703-A42E-35414143113B}" type="pres">
      <dgm:prSet presAssocID="{BE6CD6BB-D6B6-4202-9881-319701EDF3DA}" presName="Name5" presStyleLbl="vennNode1" presStyleIdx="1" presStyleCnt="3">
        <dgm:presLayoutVars>
          <dgm:bulletEnabled val="1"/>
        </dgm:presLayoutVars>
      </dgm:prSet>
      <dgm:spPr/>
      <dgm:t>
        <a:bodyPr/>
        <a:lstStyle/>
        <a:p>
          <a:endParaRPr lang="en-US"/>
        </a:p>
      </dgm:t>
    </dgm:pt>
    <dgm:pt modelId="{CB8BDEE1-A03D-4E01-B3A5-61127D4C5F72}" type="pres">
      <dgm:prSet presAssocID="{C90294AB-53CA-4F82-809D-9A051E8DFAA9}" presName="space" presStyleCnt="0"/>
      <dgm:spPr/>
    </dgm:pt>
    <dgm:pt modelId="{D185C148-B084-4513-A24E-815CFC879FFF}" type="pres">
      <dgm:prSet presAssocID="{CD3180C8-6C49-490A-9C9E-51189ED9B048}" presName="Name5" presStyleLbl="vennNode1" presStyleIdx="2" presStyleCnt="3">
        <dgm:presLayoutVars>
          <dgm:bulletEnabled val="1"/>
        </dgm:presLayoutVars>
      </dgm:prSet>
      <dgm:spPr/>
      <dgm:t>
        <a:bodyPr/>
        <a:lstStyle/>
        <a:p>
          <a:endParaRPr lang="en-US"/>
        </a:p>
      </dgm:t>
    </dgm:pt>
  </dgm:ptLst>
  <dgm:cxnLst>
    <dgm:cxn modelId="{728D8FD7-4475-4724-88F1-50CD6A86556D}" type="presOf" srcId="{33C53CC8-D29C-434D-918B-4F44205E7E2B}" destId="{EE813B27-2CCD-4F93-9092-BA6E21FEC4BA}" srcOrd="0" destOrd="0" presId="urn:microsoft.com/office/officeart/2005/8/layout/venn3"/>
    <dgm:cxn modelId="{4D822BA4-9148-4EC2-9C9B-344A4F3E9716}" type="presOf" srcId="{BE6CD6BB-D6B6-4202-9881-319701EDF3DA}" destId="{799D11DB-405D-4703-A42E-35414143113B}" srcOrd="0" destOrd="0" presId="urn:microsoft.com/office/officeart/2005/8/layout/venn3"/>
    <dgm:cxn modelId="{5D69ADE1-8375-4472-AAE4-1496B1DA537B}" srcId="{33C53CC8-D29C-434D-918B-4F44205E7E2B}" destId="{BE6CD6BB-D6B6-4202-9881-319701EDF3DA}" srcOrd="1" destOrd="0" parTransId="{CF3053F9-169D-4825-8EC5-3252460AB4FD}" sibTransId="{C90294AB-53CA-4F82-809D-9A051E8DFAA9}"/>
    <dgm:cxn modelId="{F40DB224-2A47-4015-9940-188A140C7D3A}" srcId="{33C53CC8-D29C-434D-918B-4F44205E7E2B}" destId="{2E1B50FC-D1F7-48E7-B8A0-F101F2DFF837}" srcOrd="0" destOrd="0" parTransId="{9716187F-0B5E-4A9C-A756-FDF74AEC2208}" sibTransId="{19FD38D5-A388-46BC-9718-A84A7A01657E}"/>
    <dgm:cxn modelId="{9D8ACF03-5917-4FC8-B9F3-5A5663D9E9BA}" srcId="{33C53CC8-D29C-434D-918B-4F44205E7E2B}" destId="{CD3180C8-6C49-490A-9C9E-51189ED9B048}" srcOrd="2" destOrd="0" parTransId="{DD53E07E-0DEC-4D2B-B3C4-C160A8A79609}" sibTransId="{452E262E-74CF-4F10-8921-DC0BB8CF5382}"/>
    <dgm:cxn modelId="{B8ABADFA-315E-488F-950F-78021F85D927}" type="presOf" srcId="{2E1B50FC-D1F7-48E7-B8A0-F101F2DFF837}" destId="{3F96D759-6877-4C2A-854F-E2E96640316A}" srcOrd="0" destOrd="0" presId="urn:microsoft.com/office/officeart/2005/8/layout/venn3"/>
    <dgm:cxn modelId="{B1175159-F552-4FFB-A290-A6C597E290F1}" type="presOf" srcId="{CD3180C8-6C49-490A-9C9E-51189ED9B048}" destId="{D185C148-B084-4513-A24E-815CFC879FFF}" srcOrd="0" destOrd="0" presId="urn:microsoft.com/office/officeart/2005/8/layout/venn3"/>
    <dgm:cxn modelId="{BED0C03E-3F8E-4386-91A7-B869B12A0B68}" type="presParOf" srcId="{EE813B27-2CCD-4F93-9092-BA6E21FEC4BA}" destId="{3F96D759-6877-4C2A-854F-E2E96640316A}" srcOrd="0" destOrd="0" presId="urn:microsoft.com/office/officeart/2005/8/layout/venn3"/>
    <dgm:cxn modelId="{D9DF22BE-65DA-4A5A-B6B6-5C9EAF02189B}" type="presParOf" srcId="{EE813B27-2CCD-4F93-9092-BA6E21FEC4BA}" destId="{13885990-0D53-4DA4-BAEE-C7969AEFCAE0}" srcOrd="1" destOrd="0" presId="urn:microsoft.com/office/officeart/2005/8/layout/venn3"/>
    <dgm:cxn modelId="{EA0E6CBA-88CB-46A5-BE12-F3A40F17CE99}" type="presParOf" srcId="{EE813B27-2CCD-4F93-9092-BA6E21FEC4BA}" destId="{799D11DB-405D-4703-A42E-35414143113B}" srcOrd="2" destOrd="0" presId="urn:microsoft.com/office/officeart/2005/8/layout/venn3"/>
    <dgm:cxn modelId="{FCA07986-AA68-44E2-9506-A25A99C6C874}" type="presParOf" srcId="{EE813B27-2CCD-4F93-9092-BA6E21FEC4BA}" destId="{CB8BDEE1-A03D-4E01-B3A5-61127D4C5F72}" srcOrd="3" destOrd="0" presId="urn:microsoft.com/office/officeart/2005/8/layout/venn3"/>
    <dgm:cxn modelId="{D1919A6B-0C70-432C-A0D7-4F639A00D4A3}" type="presParOf" srcId="{EE813B27-2CCD-4F93-9092-BA6E21FEC4BA}" destId="{D185C148-B084-4513-A24E-815CFC879FFF}"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6D759-6877-4C2A-854F-E2E96640316A}">
      <dsp:nvSpPr>
        <dsp:cNvPr id="0" name=""/>
        <dsp:cNvSpPr/>
      </dsp:nvSpPr>
      <dsp:spPr>
        <a:xfrm>
          <a:off x="2578" y="701445"/>
          <a:ext cx="2254708" cy="2254708"/>
        </a:xfrm>
        <a:prstGeom prst="ellipse">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4084" tIns="20320" rIns="124084"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bg1"/>
              </a:solidFill>
              <a:latin typeface="Courier New" pitchFamily="49" charset="0"/>
              <a:cs typeface="Courier New" pitchFamily="49" charset="0"/>
            </a:rPr>
            <a:t>Learner</a:t>
          </a:r>
          <a:r>
            <a:rPr lang="en-US" sz="2400" b="1" kern="1200" dirty="0" smtClean="0">
              <a:solidFill>
                <a:schemeClr val="bg1"/>
              </a:solidFill>
              <a:latin typeface="Courier New" pitchFamily="49" charset="0"/>
              <a:cs typeface="Courier New" pitchFamily="49" charset="0"/>
            </a:rPr>
            <a:t> </a:t>
          </a:r>
          <a:r>
            <a:rPr lang="en-US" sz="1600" b="1" kern="1200" dirty="0" smtClean="0">
              <a:solidFill>
                <a:schemeClr val="bg1"/>
              </a:solidFill>
              <a:latin typeface="Courier New" pitchFamily="49" charset="0"/>
              <a:cs typeface="Courier New" pitchFamily="49" charset="0"/>
            </a:rPr>
            <a:t>Motivation</a:t>
          </a:r>
          <a:endParaRPr lang="en-US" sz="1600" b="1" kern="1200" dirty="0">
            <a:solidFill>
              <a:schemeClr val="bg1"/>
            </a:solidFill>
            <a:latin typeface="Courier New" pitchFamily="49" charset="0"/>
            <a:cs typeface="Courier New" pitchFamily="49" charset="0"/>
          </a:endParaRPr>
        </a:p>
      </dsp:txBody>
      <dsp:txXfrm>
        <a:off x="332772" y="1031639"/>
        <a:ext cx="1594320" cy="1594320"/>
      </dsp:txXfrm>
    </dsp:sp>
    <dsp:sp modelId="{799D11DB-405D-4703-A42E-35414143113B}">
      <dsp:nvSpPr>
        <dsp:cNvPr id="0" name=""/>
        <dsp:cNvSpPr/>
      </dsp:nvSpPr>
      <dsp:spPr>
        <a:xfrm>
          <a:off x="1806345" y="701445"/>
          <a:ext cx="2254708" cy="2254708"/>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4084" tIns="20320" rIns="124084"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bg1"/>
              </a:solidFill>
              <a:latin typeface="Courier New" pitchFamily="49" charset="0"/>
              <a:cs typeface="Courier New" pitchFamily="49" charset="0"/>
            </a:rPr>
            <a:t>Program</a:t>
          </a:r>
          <a:r>
            <a:rPr lang="en-US" sz="2400" b="1" kern="1200" dirty="0" smtClean="0">
              <a:solidFill>
                <a:schemeClr val="bg1"/>
              </a:solidFill>
              <a:latin typeface="Courier New" pitchFamily="49" charset="0"/>
              <a:cs typeface="Courier New" pitchFamily="49" charset="0"/>
            </a:rPr>
            <a:t> </a:t>
          </a:r>
          <a:r>
            <a:rPr lang="en-US" sz="1600" b="1" kern="1200" dirty="0" smtClean="0">
              <a:solidFill>
                <a:schemeClr val="bg1"/>
              </a:solidFill>
              <a:latin typeface="Courier New" pitchFamily="49" charset="0"/>
              <a:cs typeface="Courier New" pitchFamily="49" charset="0"/>
            </a:rPr>
            <a:t>Quality</a:t>
          </a:r>
          <a:endParaRPr lang="en-US" sz="1600" b="1" kern="1200" dirty="0">
            <a:solidFill>
              <a:schemeClr val="bg1"/>
            </a:solidFill>
            <a:latin typeface="Courier New" pitchFamily="49" charset="0"/>
            <a:cs typeface="Courier New" pitchFamily="49" charset="0"/>
          </a:endParaRPr>
        </a:p>
      </dsp:txBody>
      <dsp:txXfrm>
        <a:off x="2136539" y="1031639"/>
        <a:ext cx="1594320" cy="1594320"/>
      </dsp:txXfrm>
    </dsp:sp>
    <dsp:sp modelId="{D185C148-B084-4513-A24E-815CFC879FFF}">
      <dsp:nvSpPr>
        <dsp:cNvPr id="0" name=""/>
        <dsp:cNvSpPr/>
      </dsp:nvSpPr>
      <dsp:spPr>
        <a:xfrm>
          <a:off x="3610112" y="701445"/>
          <a:ext cx="2254708" cy="2254708"/>
        </a:xfrm>
        <a:prstGeom prst="ellipse">
          <a:avLst/>
        </a:prstGeom>
        <a:solidFill>
          <a:schemeClr val="tx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4084" tIns="20320" rIns="124084"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bg1"/>
              </a:solidFill>
              <a:latin typeface="Courier New" pitchFamily="49" charset="0"/>
              <a:cs typeface="Courier New" pitchFamily="49" charset="0"/>
            </a:rPr>
            <a:t>Manager Support</a:t>
          </a:r>
          <a:endParaRPr lang="en-US" sz="1600" b="1" kern="1200" dirty="0">
            <a:solidFill>
              <a:schemeClr val="bg1"/>
            </a:solidFill>
            <a:latin typeface="Courier New" pitchFamily="49" charset="0"/>
            <a:cs typeface="Courier New" pitchFamily="49" charset="0"/>
          </a:endParaRPr>
        </a:p>
      </dsp:txBody>
      <dsp:txXfrm>
        <a:off x="3940306" y="1031639"/>
        <a:ext cx="1594320" cy="1594320"/>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20BE9D-EE95-4D78-B112-5A874C1F58B1}" type="datetimeFigureOut">
              <a:rPr lang="en-US" smtClean="0"/>
              <a:t>11/1/2013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7214E-ADD1-4357-91AF-1DEB96367F11}" type="slidenum">
              <a:rPr lang="en-US" smtClean="0"/>
              <a:t>‹#›</a:t>
            </a:fld>
            <a:endParaRPr lang="en-US"/>
          </a:p>
        </p:txBody>
      </p:sp>
    </p:spTree>
    <p:extLst>
      <p:ext uri="{BB962C8B-B14F-4D97-AF65-F5344CB8AC3E}">
        <p14:creationId xmlns:p14="http://schemas.microsoft.com/office/powerpoint/2010/main" val="2307046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2</a:t>
            </a:fld>
            <a:endParaRPr lang="en-US"/>
          </a:p>
        </p:txBody>
      </p:sp>
    </p:spTree>
    <p:extLst>
      <p:ext uri="{BB962C8B-B14F-4D97-AF65-F5344CB8AC3E}">
        <p14:creationId xmlns:p14="http://schemas.microsoft.com/office/powerpoint/2010/main" val="1673659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open</a:t>
            </a:r>
            <a:r>
              <a:rPr lang="en-US" baseline="0" dirty="0" smtClean="0"/>
              <a:t> things up with a brief discussion.  In small groups, use your flip charts/markers to fill in the blanks and as many answers as you can come up with:</a:t>
            </a:r>
          </a:p>
          <a:p>
            <a:r>
              <a:rPr lang="en-US" baseline="0" dirty="0" smtClean="0"/>
              <a:t/>
            </a:r>
            <a:br>
              <a:rPr lang="en-US" baseline="0" dirty="0" smtClean="0"/>
            </a:br>
            <a:r>
              <a:rPr lang="en-US" baseline="0" dirty="0" smtClean="0"/>
              <a:t>“We want our leadership programs to have the reputation of being…”</a:t>
            </a:r>
          </a:p>
          <a:p>
            <a:endParaRPr lang="en-US" baseline="0" dirty="0" smtClean="0"/>
          </a:p>
          <a:p>
            <a:r>
              <a:rPr lang="en-US" baseline="0" dirty="0" smtClean="0"/>
              <a:t>Time limit: 3 minutes (then discuss as group)</a:t>
            </a:r>
          </a:p>
          <a:p>
            <a:endParaRPr lang="en-US" baseline="0" dirty="0" smtClean="0"/>
          </a:p>
          <a:p>
            <a:r>
              <a:rPr lang="en-US" baseline="0" dirty="0" smtClean="0"/>
              <a:t>After discussion: It’s important to start with the end in mind.  Not just with the metrics that you want to capture, or how you want to “move the needle”, but those QUALITATIVE measures that you can’t always put a number on. Balance the “head and the heart”.  As we look at these traits and behaviors, it’s clear that this is what we want our programs to have. </a:t>
            </a: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4</a:t>
            </a:fld>
            <a:endParaRPr lang="en-US"/>
          </a:p>
        </p:txBody>
      </p:sp>
    </p:spTree>
    <p:extLst>
      <p:ext uri="{BB962C8B-B14F-4D97-AF65-F5344CB8AC3E}">
        <p14:creationId xmlns:p14="http://schemas.microsoft.com/office/powerpoint/2010/main" val="1083531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a:t>
            </a:r>
            <a:r>
              <a:rPr lang="en-US" baseline="0" dirty="0" smtClean="0"/>
              <a:t> on your organization, traditional “leadership development” can have different meanings, can look differently, or be made up of very different activities.  That’s okay!  Just a few common activities in a traditional program might include these listed here…</a:t>
            </a:r>
          </a:p>
          <a:p>
            <a:endParaRPr lang="en-US" baseline="0" dirty="0" smtClean="0"/>
          </a:p>
          <a:p>
            <a:r>
              <a:rPr lang="en-US" baseline="0" dirty="0" smtClean="0"/>
              <a:t>Any other activities that might fall on this list?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5</a:t>
            </a:fld>
            <a:endParaRPr lang="en-US"/>
          </a:p>
        </p:txBody>
      </p:sp>
    </p:spTree>
    <p:extLst>
      <p:ext uri="{BB962C8B-B14F-4D97-AF65-F5344CB8AC3E}">
        <p14:creationId xmlns:p14="http://schemas.microsoft.com/office/powerpoint/2010/main" val="1165831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Clearly, U.S.</a:t>
            </a:r>
            <a:r>
              <a:rPr lang="en-US" baseline="0" dirty="0" smtClean="0"/>
              <a:t> businesses spend A LOT of money each year on leadership-based curriculum. Most of this is spent on TRAINING.</a:t>
            </a:r>
          </a:p>
          <a:p>
            <a:endParaRPr lang="en-US" baseline="0" dirty="0" smtClean="0"/>
          </a:p>
          <a:p>
            <a:r>
              <a:rPr lang="en-US" baseline="0" dirty="0" smtClean="0"/>
              <a:t>Is this simply a semantics issue?  Are Leadership TRAINING and Leadership DEVELOPMENT really the same thing? How are they different?</a:t>
            </a:r>
          </a:p>
          <a:p>
            <a:endParaRPr lang="en-US" baseline="0" dirty="0" smtClean="0"/>
          </a:p>
          <a:p>
            <a:r>
              <a:rPr lang="en-US" baseline="0" dirty="0" smtClean="0"/>
              <a:t>In your handout, read the article excerpt. Take notes on your thoughts - we’ll discuss in 3 minutes.</a:t>
            </a: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6</a:t>
            </a:fld>
            <a:endParaRPr lang="en-US"/>
          </a:p>
        </p:txBody>
      </p:sp>
    </p:spTree>
    <p:extLst>
      <p:ext uri="{BB962C8B-B14F-4D97-AF65-F5344CB8AC3E}">
        <p14:creationId xmlns:p14="http://schemas.microsoft.com/office/powerpoint/2010/main" val="2749638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Learner Motivation </a:t>
            </a:r>
            <a:r>
              <a:rPr lang="en-US" dirty="0" smtClean="0"/>
              <a:t>– Clearly, the leaders we are developing need to be engaged in the process. They need</a:t>
            </a:r>
            <a:r>
              <a:rPr lang="en-US" baseline="0" dirty="0" smtClean="0"/>
              <a:t> to commit to being developed, but they also need to own their own development.</a:t>
            </a:r>
          </a:p>
          <a:p>
            <a:endParaRPr lang="en-US" baseline="0" dirty="0" smtClean="0"/>
          </a:p>
          <a:p>
            <a:r>
              <a:rPr lang="en-US" b="1" baseline="0" dirty="0" smtClean="0"/>
              <a:t>Program Quality </a:t>
            </a:r>
            <a:r>
              <a:rPr lang="en-US" baseline="0" dirty="0" smtClean="0"/>
              <a:t>– As owners of the program, we need to ensure that the content is meaningful, relevant and engaging.</a:t>
            </a:r>
          </a:p>
          <a:p>
            <a:endParaRPr lang="en-US" b="1" baseline="0" dirty="0" smtClean="0"/>
          </a:p>
          <a:p>
            <a:r>
              <a:rPr lang="en-US" b="1" baseline="0" dirty="0" smtClean="0"/>
              <a:t>Manager Support </a:t>
            </a:r>
            <a:r>
              <a:rPr lang="en-US" baseline="0" dirty="0" smtClean="0"/>
              <a:t>– The direct supervisors of the learners need to be involved in the process, but upper-level managers and executives need to provide (and receive) feedback, as well as being “bought-in” to the program.</a:t>
            </a:r>
            <a:endParaRPr lang="en-US" dirty="0" smtClean="0"/>
          </a:p>
          <a:p>
            <a:endParaRPr lang="en-US" dirty="0" smtClean="0"/>
          </a:p>
          <a:p>
            <a:r>
              <a:rPr lang="en-US" dirty="0" smtClean="0"/>
              <a:t>(If a successful program is linked to these</a:t>
            </a:r>
            <a:r>
              <a:rPr lang="en-US" baseline="0" dirty="0" smtClean="0"/>
              <a:t> 3 variables, would we be more likely to see its reputation meet the goals we discussed earlier?)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7</a:t>
            </a:fld>
            <a:endParaRPr lang="en-US"/>
          </a:p>
        </p:txBody>
      </p:sp>
    </p:spTree>
    <p:extLst>
      <p:ext uri="{BB962C8B-B14F-4D97-AF65-F5344CB8AC3E}">
        <p14:creationId xmlns:p14="http://schemas.microsoft.com/office/powerpoint/2010/main" val="1669486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8</a:t>
            </a:fld>
            <a:endParaRPr lang="en-US"/>
          </a:p>
        </p:txBody>
      </p:sp>
    </p:spTree>
    <p:extLst>
      <p:ext uri="{BB962C8B-B14F-4D97-AF65-F5344CB8AC3E}">
        <p14:creationId xmlns:p14="http://schemas.microsoft.com/office/powerpoint/2010/main" val="402523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mtClean="0"/>
              <a:t>
Poll Title: What is the current state of your organization's Leadership Development initiatives?
http://www.polleverywhere.com/multiple_choice_polls/ZbqlfmCJfqWPpoS</a:t>
            </a:r>
            <a:endParaRPr lang="en-US"/>
          </a:p>
        </p:txBody>
      </p:sp>
      <p:sp>
        <p:nvSpPr>
          <p:cNvPr id="4" name="Slide Number Placeholder 3"/>
          <p:cNvSpPr>
            <a:spLocks noGrp="1"/>
          </p:cNvSpPr>
          <p:nvPr>
            <p:ph type="sldNum" sz="quarter" idx="10"/>
          </p:nvPr>
        </p:nvSpPr>
        <p:spPr/>
        <p:txBody>
          <a:bodyPr/>
          <a:lstStyle/>
          <a:p>
            <a:fld id="{1867214E-ADD1-4357-91AF-1DEB96367F11}" type="slidenum">
              <a:rPr lang="en-US" smtClean="0"/>
              <a:t>10</a:t>
            </a:fld>
            <a:endParaRPr lang="en-US"/>
          </a:p>
        </p:txBody>
      </p:sp>
    </p:spTree>
    <p:extLst>
      <p:ext uri="{BB962C8B-B14F-4D97-AF65-F5344CB8AC3E}">
        <p14:creationId xmlns:p14="http://schemas.microsoft.com/office/powerpoint/2010/main" val="2581597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you might be wondering why the title of this session is about “breaking the rules”… </a:t>
            </a:r>
          </a:p>
          <a:p>
            <a:endParaRPr lang="en-US" dirty="0" smtClean="0"/>
          </a:p>
          <a:p>
            <a:r>
              <a:rPr lang="en-US" dirty="0" smtClean="0"/>
              <a:t>Like we</a:t>
            </a:r>
            <a:r>
              <a:rPr lang="en-US" baseline="0" dirty="0" smtClean="0"/>
              <a:t> discussed, depending on your organization, industry, workforce, and other situations, every leadership program is going to look different. And that’s okay. But e</a:t>
            </a:r>
            <a:r>
              <a:rPr lang="en-US" dirty="0" smtClean="0"/>
              <a:t>ven the most traditional leadership programs need to be</a:t>
            </a:r>
            <a:r>
              <a:rPr lang="en-US" baseline="0" dirty="0" smtClean="0"/>
              <a:t> energized once in awhile, right?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11</a:t>
            </a:fld>
            <a:endParaRPr lang="en-US"/>
          </a:p>
        </p:txBody>
      </p:sp>
    </p:spTree>
    <p:extLst>
      <p:ext uri="{BB962C8B-B14F-4D97-AF65-F5344CB8AC3E}">
        <p14:creationId xmlns:p14="http://schemas.microsoft.com/office/powerpoint/2010/main" val="1324451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rule that says “leadership development” has to be BORING!</a:t>
            </a:r>
          </a:p>
          <a:p>
            <a:endParaRPr lang="en-US" dirty="0" smtClean="0"/>
          </a:p>
          <a:p>
            <a:r>
              <a:rPr lang="en-US" dirty="0" smtClean="0"/>
              <a:t>Recently, I received these</a:t>
            </a:r>
            <a:r>
              <a:rPr lang="en-US" baseline="0" dirty="0" smtClean="0"/>
              <a:t> 2 binders from my boss’ boss.  These were given to her by an employee who received this at his last job.  This was PART of their leadership development program.  I’m sure there is a lot of great content in this binder, but you know what I see?</a:t>
            </a:r>
          </a:p>
          <a:p>
            <a:r>
              <a:rPr lang="en-US" baseline="0" dirty="0" smtClean="0"/>
              <a:t> </a:t>
            </a:r>
          </a:p>
          <a:p>
            <a:r>
              <a:rPr lang="en-US" baseline="0" dirty="0" smtClean="0"/>
              <a:t>Words.  Lots and lots of words.</a:t>
            </a:r>
          </a:p>
          <a:p>
            <a:endParaRPr lang="en-US" baseline="0" dirty="0" smtClean="0"/>
          </a:p>
          <a:p>
            <a:r>
              <a:rPr lang="en-US" baseline="0" dirty="0" smtClean="0"/>
              <a:t>So, I approached this employee and asked him what he thought about the program. </a:t>
            </a:r>
          </a:p>
          <a:p>
            <a:endParaRPr lang="en-US" baseline="0" dirty="0" smtClean="0"/>
          </a:p>
          <a:p>
            <a:r>
              <a:rPr lang="en-US" baseline="0" dirty="0" smtClean="0"/>
              <a:t>He liked it, but…</a:t>
            </a:r>
          </a:p>
          <a:p>
            <a:endParaRPr lang="en-US" baseline="0" dirty="0" smtClean="0"/>
          </a:p>
          <a:p>
            <a:r>
              <a:rPr lang="en-US" baseline="0" dirty="0" smtClean="0"/>
              <a:t>It was boring.  He said the sessions were mostly lecture-based, with some on-the-job projects thrown in.  I asked him if he looked forward to attending the sessions…he didn’t. He said since it was “mandatory”, he went because it was required, and he wanted to be considered for future opportunities.  But guess what?  He’s not there anymore. That leadership development program didn’t keep him there.</a:t>
            </a:r>
          </a:p>
          <a:p>
            <a:endParaRPr lang="en-US" baseline="0" dirty="0" smtClean="0"/>
          </a:p>
          <a:p>
            <a:r>
              <a:rPr lang="en-US" baseline="0" dirty="0" smtClean="0"/>
              <a:t>What if we could ditch the binder and deliver similar topics in a more engaging way?</a:t>
            </a: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12</a:t>
            </a:fld>
            <a:endParaRPr lang="en-US"/>
          </a:p>
        </p:txBody>
      </p:sp>
    </p:spTree>
    <p:extLst>
      <p:ext uri="{BB962C8B-B14F-4D97-AF65-F5344CB8AC3E}">
        <p14:creationId xmlns:p14="http://schemas.microsoft.com/office/powerpoint/2010/main" val="943489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key words</a:t>
            </a:r>
            <a:r>
              <a:rPr lang="en-US" baseline="0" dirty="0" smtClean="0"/>
              <a:t> to keep in mind:  Innovation – Interaction – Imagination.</a:t>
            </a:r>
          </a:p>
          <a:p>
            <a:endParaRPr lang="en-US" baseline="0" dirty="0" smtClean="0"/>
          </a:p>
          <a:p>
            <a:r>
              <a:rPr lang="en-US" baseline="0" dirty="0" smtClean="0"/>
              <a:t>Innovation – It’s okay to experiment, to try new things. In fact, it should be expected. There isn’t a rule that says a program has to be wordy slides in a binder.</a:t>
            </a:r>
          </a:p>
          <a:p>
            <a:endParaRPr lang="en-US" baseline="0" dirty="0" smtClean="0"/>
          </a:p>
          <a:p>
            <a:r>
              <a:rPr lang="en-US" baseline="0" dirty="0" smtClean="0"/>
              <a:t>Interaction – Get your people involved with one another. As teams, and cross-functionally. Building relationships is at the core of leadership.</a:t>
            </a:r>
          </a:p>
          <a:p>
            <a:endParaRPr lang="en-US" baseline="0" dirty="0" smtClean="0"/>
          </a:p>
          <a:p>
            <a:r>
              <a:rPr lang="en-US" baseline="0" dirty="0" smtClean="0"/>
              <a:t>Imagination – Be creative! Be progressive!  Because…</a:t>
            </a:r>
          </a:p>
        </p:txBody>
      </p:sp>
      <p:sp>
        <p:nvSpPr>
          <p:cNvPr id="4" name="Slide Number Placeholder 3"/>
          <p:cNvSpPr>
            <a:spLocks noGrp="1"/>
          </p:cNvSpPr>
          <p:nvPr>
            <p:ph type="sldNum" sz="quarter" idx="10"/>
          </p:nvPr>
        </p:nvSpPr>
        <p:spPr/>
        <p:txBody>
          <a:bodyPr/>
          <a:lstStyle/>
          <a:p>
            <a:fld id="{1867214E-ADD1-4357-91AF-1DEB96367F11}" type="slidenum">
              <a:rPr lang="en-US" smtClean="0"/>
              <a:t>13</a:t>
            </a:fld>
            <a:endParaRPr lang="en-US"/>
          </a:p>
        </p:txBody>
      </p:sp>
    </p:spTree>
    <p:extLst>
      <p:ext uri="{BB962C8B-B14F-4D97-AF65-F5344CB8AC3E}">
        <p14:creationId xmlns:p14="http://schemas.microsoft.com/office/powerpoint/2010/main" val="1467488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develop our programs, we need to be raising the bar on how to be INNOVATIVE, INTERACTIVE and IMAGINATIVE</a:t>
            </a:r>
            <a:r>
              <a:rPr lang="en-US" baseline="0" dirty="0" smtClean="0"/>
              <a:t>. We should be setting the example…because if we are thinking progressively, we can help encourage our learners to act progressively.</a:t>
            </a: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14</a:t>
            </a:fld>
            <a:endParaRPr lang="en-US"/>
          </a:p>
        </p:txBody>
      </p:sp>
    </p:spTree>
    <p:extLst>
      <p:ext uri="{BB962C8B-B14F-4D97-AF65-F5344CB8AC3E}">
        <p14:creationId xmlns:p14="http://schemas.microsoft.com/office/powerpoint/2010/main" val="1156870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have 6 ideas for you now…ideas that you can easily implement into your existing programs. Use these ideas simply as a new way of delivering the same content. Maybe these will spark a new idea for you.</a:t>
            </a:r>
          </a:p>
          <a:p>
            <a:endParaRPr lang="en-US" baseline="0" dirty="0" smtClean="0"/>
          </a:p>
          <a:p>
            <a:r>
              <a:rPr lang="en-US" baseline="0" dirty="0" smtClean="0"/>
              <a:t>And, by the way…these methods aren’t limited to leadership development!  Consider them for other Learning &amp; Development initiatives as well!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15</a:t>
            </a:fld>
            <a:endParaRPr lang="en-US"/>
          </a:p>
        </p:txBody>
      </p:sp>
    </p:spTree>
    <p:extLst>
      <p:ext uri="{BB962C8B-B14F-4D97-AF65-F5344CB8AC3E}">
        <p14:creationId xmlns:p14="http://schemas.microsoft.com/office/powerpoint/2010/main" val="4032695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FINL Leadership Performance Model:</a:t>
            </a:r>
          </a:p>
          <a:p>
            <a:pPr marL="171450" indent="-171450">
              <a:buFontTx/>
              <a:buChar char="-"/>
            </a:pPr>
            <a:r>
              <a:rPr lang="en-US" baseline="0" dirty="0" smtClean="0"/>
              <a:t>8 Leadership Qualities (competencies)</a:t>
            </a:r>
          </a:p>
          <a:p>
            <a:pPr marL="171450" indent="-171450">
              <a:buFontTx/>
              <a:buChar char="-"/>
            </a:pPr>
            <a:r>
              <a:rPr lang="en-US" baseline="0" dirty="0" smtClean="0"/>
              <a:t>2 highlighted each quarter of the year, with a theme</a:t>
            </a:r>
          </a:p>
          <a:p>
            <a:pPr marL="171450" indent="-171450">
              <a:buFontTx/>
              <a:buChar char="-"/>
            </a:pPr>
            <a:r>
              <a:rPr lang="en-US" baseline="0" dirty="0" smtClean="0"/>
              <a:t>Required events for Hi-Po and Successors (blended/70-20-10)</a:t>
            </a:r>
          </a:p>
          <a:p>
            <a:pPr marL="171450" indent="-171450">
              <a:buFontTx/>
              <a:buChar char="-"/>
            </a:pPr>
            <a:r>
              <a:rPr lang="en-US" baseline="0" dirty="0" smtClean="0"/>
              <a:t>Suggested events and offerings also available</a:t>
            </a:r>
          </a:p>
          <a:p>
            <a:pPr marL="171450" indent="-171450">
              <a:buFontTx/>
              <a:buChar char="-"/>
            </a:pPr>
            <a:endParaRPr lang="en-US" baseline="0" dirty="0" smtClean="0"/>
          </a:p>
          <a:p>
            <a:pPr marL="0" indent="0">
              <a:buFontTx/>
              <a:buNone/>
            </a:pPr>
            <a:r>
              <a:rPr lang="en-US" baseline="0" dirty="0" err="1" smtClean="0"/>
              <a:t>LeaderFlix</a:t>
            </a:r>
            <a:r>
              <a:rPr lang="en-US" baseline="0" dirty="0" smtClean="0"/>
              <a:t>:</a:t>
            </a:r>
          </a:p>
          <a:p>
            <a:pPr marL="171450" indent="-171450">
              <a:buFontTx/>
              <a:buChar char="-"/>
            </a:pPr>
            <a:r>
              <a:rPr lang="en-US" baseline="0" dirty="0" smtClean="0"/>
              <a:t>Open to all employees, once per quarter</a:t>
            </a:r>
          </a:p>
          <a:p>
            <a:pPr marL="171450" indent="-171450">
              <a:buFontTx/>
              <a:buChar char="-"/>
            </a:pPr>
            <a:r>
              <a:rPr lang="en-US" baseline="0" dirty="0" smtClean="0"/>
              <a:t>Watch a familiar movie “with a new set of eyes” – look for the leadership themes, and discuss what we can take away and apply in our roles</a:t>
            </a:r>
          </a:p>
          <a:p>
            <a:pPr marL="171450" indent="-171450">
              <a:buFontTx/>
              <a:buChar char="-"/>
            </a:pPr>
            <a:r>
              <a:rPr lang="en-US" baseline="0" dirty="0" smtClean="0"/>
              <a:t>This year = Hoosiers (coach, priority setter), Miracle (influencer, brand ambassador), Field of Dreams (strategic thinker, change agent), Rudy (player, achiever)</a:t>
            </a:r>
          </a:p>
          <a:p>
            <a:pPr marL="0" indent="0">
              <a:buFontTx/>
              <a:buNone/>
            </a:pP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16</a:t>
            </a:fld>
            <a:endParaRPr lang="en-US"/>
          </a:p>
        </p:txBody>
      </p:sp>
    </p:spTree>
    <p:extLst>
      <p:ext uri="{BB962C8B-B14F-4D97-AF65-F5344CB8AC3E}">
        <p14:creationId xmlns:p14="http://schemas.microsoft.com/office/powerpoint/2010/main" val="3693916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Leadership</a:t>
            </a:r>
            <a:r>
              <a:rPr lang="en-US" baseline="0" dirty="0" smtClean="0"/>
              <a:t> Happy Hour:</a:t>
            </a:r>
          </a:p>
          <a:p>
            <a:r>
              <a:rPr lang="en-US" baseline="0" dirty="0" smtClean="0"/>
              <a:t/>
            </a:r>
            <a:br>
              <a:rPr lang="en-US" baseline="0" dirty="0" smtClean="0"/>
            </a:br>
            <a:r>
              <a:rPr lang="en-US" baseline="0" dirty="0" smtClean="0"/>
              <a:t>Backstory – This was the inspiration for the “breaking the rules” concept</a:t>
            </a:r>
          </a:p>
          <a:p>
            <a:endParaRPr lang="en-US" baseline="0" dirty="0" smtClean="0"/>
          </a:p>
          <a:p>
            <a:r>
              <a:rPr lang="en-US" baseline="0" dirty="0" smtClean="0"/>
              <a:t>Where is the rule that says we can’t get a group of people together and talk about leadership over a couple of drinks?</a:t>
            </a:r>
          </a:p>
          <a:p>
            <a:endParaRPr lang="en-US" baseline="0" dirty="0" smtClean="0"/>
          </a:p>
          <a:p>
            <a:r>
              <a:rPr lang="en-US" baseline="0" dirty="0" smtClean="0"/>
              <a:t>First session = Scott Wise (brand ambassador focus, keeping the customer at the core)</a:t>
            </a:r>
          </a:p>
          <a:p>
            <a:r>
              <a:rPr lang="en-US" baseline="0" dirty="0" smtClean="0"/>
              <a:t>Second session = Pete the Planner (the importance of having mentors/being a mentor)</a:t>
            </a: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17</a:t>
            </a:fld>
            <a:endParaRPr lang="en-US"/>
          </a:p>
        </p:txBody>
      </p:sp>
    </p:spTree>
    <p:extLst>
      <p:ext uri="{BB962C8B-B14F-4D97-AF65-F5344CB8AC3E}">
        <p14:creationId xmlns:p14="http://schemas.microsoft.com/office/powerpoint/2010/main" val="1818100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great concept</a:t>
            </a:r>
            <a:r>
              <a:rPr lang="en-US" baseline="0" dirty="0" smtClean="0"/>
              <a:t> for mixing up people from different departments – breaking down silos – getting people to think outside of their daily roles, to see and appreciate similarities, differences and perspectives.</a:t>
            </a:r>
          </a:p>
          <a:p>
            <a:endParaRPr lang="en-US" baseline="0" dirty="0" smtClean="0"/>
          </a:p>
          <a:p>
            <a:r>
              <a:rPr lang="en-US" baseline="0" dirty="0" smtClean="0"/>
              <a:t>We have incorporated questions like “How can we be a resource for one another?” “How do we impact the customer experience?” “How might our teams work together in the future?”  as well as standard questions on how we define our leadership qualities and how we can demonstrate those qualities in our roles.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18</a:t>
            </a:fld>
            <a:endParaRPr lang="en-US"/>
          </a:p>
        </p:txBody>
      </p:sp>
    </p:spTree>
    <p:extLst>
      <p:ext uri="{BB962C8B-B14F-4D97-AF65-F5344CB8AC3E}">
        <p14:creationId xmlns:p14="http://schemas.microsoft.com/office/powerpoint/2010/main" val="3540864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was clear that our</a:t>
            </a:r>
            <a:r>
              <a:rPr lang="en-US" baseline="0" dirty="0" smtClean="0"/>
              <a:t> employees really want to hear from our leaders.  They want to hear their stories, how their careers have evolved.  How they define our leadership qualities. How they personally work to achieve their goals. What inspires them, and even what keeps them up at night.  These sessions are OPTIONAL, and have been standing room only each time we have offered it.</a:t>
            </a: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19</a:t>
            </a:fld>
            <a:endParaRPr lang="en-US"/>
          </a:p>
        </p:txBody>
      </p:sp>
    </p:spTree>
    <p:extLst>
      <p:ext uri="{BB962C8B-B14F-4D97-AF65-F5344CB8AC3E}">
        <p14:creationId xmlns:p14="http://schemas.microsoft.com/office/powerpoint/2010/main" val="1945559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was inspired by our internship program.  Our interns</a:t>
            </a:r>
            <a:r>
              <a:rPr lang="en-US" baseline="0" dirty="0" smtClean="0"/>
              <a:t> spend their summers in different departments across the organization, but are grouped into teams that are given a business challenge.  Throughout the summer, they work on a solution to propose to our executives.</a:t>
            </a:r>
          </a:p>
          <a:p>
            <a:endParaRPr lang="en-US" baseline="0" dirty="0" smtClean="0"/>
          </a:p>
          <a:p>
            <a:r>
              <a:rPr lang="en-US" baseline="0" dirty="0" smtClean="0"/>
              <a:t>We thought, why is this something we only do with interns?  If we assembled the collective brain power from across our organization – particularly with our high-potentials and successors – we could challenge them to build relationships, encourage innovative thinking, stimulate solutions to “real-world” issues, and help prepare those high-potential and successor candidates for their next steps in the organization.</a:t>
            </a: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20</a:t>
            </a:fld>
            <a:endParaRPr lang="en-US"/>
          </a:p>
        </p:txBody>
      </p:sp>
    </p:spTree>
    <p:extLst>
      <p:ext uri="{BB962C8B-B14F-4D97-AF65-F5344CB8AC3E}">
        <p14:creationId xmlns:p14="http://schemas.microsoft.com/office/powerpoint/2010/main" val="48529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Wherever your people are, go there.</a:t>
            </a:r>
          </a:p>
          <a:p>
            <a:endParaRPr lang="en-US" dirty="0" smtClean="0"/>
          </a:p>
          <a:p>
            <a:r>
              <a:rPr lang="en-US" dirty="0" smtClean="0"/>
              <a:t>If everyone</a:t>
            </a:r>
            <a:r>
              <a:rPr lang="en-US" baseline="0" dirty="0" smtClean="0"/>
              <a:t> is on LinkedIn, start a group.</a:t>
            </a:r>
          </a:p>
          <a:p>
            <a:r>
              <a:rPr lang="en-US" baseline="0" dirty="0" smtClean="0"/>
              <a:t>If your people are on Twitter, tweet about your program.</a:t>
            </a:r>
          </a:p>
          <a:p>
            <a:r>
              <a:rPr lang="en-US" baseline="0" dirty="0" smtClean="0"/>
              <a:t>If Facebook is the thing, get them to “like” your page.</a:t>
            </a:r>
          </a:p>
          <a:p>
            <a:r>
              <a:rPr lang="en-US" baseline="0" dirty="0" smtClean="0"/>
              <a:t>If you use Yammer, utilize that.</a:t>
            </a:r>
          </a:p>
          <a:p>
            <a:r>
              <a:rPr lang="en-US" baseline="0" dirty="0" smtClean="0"/>
              <a:t>If your LMS has social </a:t>
            </a:r>
            <a:r>
              <a:rPr lang="en-US" baseline="0" dirty="0" err="1" smtClean="0"/>
              <a:t>capabilites</a:t>
            </a:r>
            <a:r>
              <a:rPr lang="en-US" baseline="0" dirty="0" smtClean="0"/>
              <a:t>, maybe that’s the avenue for you.</a:t>
            </a:r>
          </a:p>
          <a:p>
            <a:endParaRPr lang="en-US" baseline="0" dirty="0" smtClean="0"/>
          </a:p>
          <a:p>
            <a:r>
              <a:rPr lang="en-US" baseline="0" dirty="0" smtClean="0"/>
              <a:t>Keep the conversation going.  Ask questions to the group to stimulate dialogue.  Celebrate promotions, sales gains or goal achievement.  Post pictures from your events. Share relevant articles and resources. Build a collaborative community of learning.</a:t>
            </a:r>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21</a:t>
            </a:fld>
            <a:endParaRPr lang="en-US"/>
          </a:p>
        </p:txBody>
      </p:sp>
    </p:spTree>
    <p:extLst>
      <p:ext uri="{BB962C8B-B14F-4D97-AF65-F5344CB8AC3E}">
        <p14:creationId xmlns:p14="http://schemas.microsoft.com/office/powerpoint/2010/main" val="2166964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Implementing a Scavenger Hunt</a:t>
            </a:r>
          </a:p>
          <a:p>
            <a:r>
              <a:rPr lang="en-US" dirty="0" smtClean="0"/>
              <a:t>Launching a Book</a:t>
            </a:r>
            <a:r>
              <a:rPr lang="en-US" baseline="0" dirty="0" smtClean="0"/>
              <a:t> Club</a:t>
            </a:r>
          </a:p>
          <a:p>
            <a:r>
              <a:rPr lang="en-US" baseline="0" dirty="0" smtClean="0"/>
              <a:t>Soliciting user-generated content (blogs, YouTube/</a:t>
            </a:r>
            <a:r>
              <a:rPr lang="en-US" baseline="0" dirty="0" err="1" smtClean="0"/>
              <a:t>Vimeo</a:t>
            </a:r>
            <a:r>
              <a:rPr lang="en-US" baseline="0" dirty="0" smtClean="0"/>
              <a:t>/Vine videos, </a:t>
            </a:r>
            <a:r>
              <a:rPr lang="en-US" baseline="0" dirty="0" err="1" smtClean="0"/>
              <a:t>Instagram</a:t>
            </a:r>
            <a:r>
              <a:rPr lang="en-US" baseline="0" dirty="0" smtClean="0"/>
              <a:t>, </a:t>
            </a:r>
            <a:r>
              <a:rPr lang="en-US" baseline="0" dirty="0" err="1" smtClean="0"/>
              <a:t>etc</a:t>
            </a:r>
            <a:r>
              <a:rPr lang="en-US" baseline="0" dirty="0" smtClean="0"/>
              <a:t>)</a:t>
            </a:r>
          </a:p>
          <a:p>
            <a:r>
              <a:rPr lang="en-US" baseline="0" dirty="0" smtClean="0"/>
              <a:t>Involvement in New Employee Onboarding Process</a:t>
            </a:r>
          </a:p>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22</a:t>
            </a:fld>
            <a:endParaRPr lang="en-US"/>
          </a:p>
        </p:txBody>
      </p:sp>
    </p:spTree>
    <p:extLst>
      <p:ext uri="{BB962C8B-B14F-4D97-AF65-F5344CB8AC3E}">
        <p14:creationId xmlns:p14="http://schemas.microsoft.com/office/powerpoint/2010/main" val="1140685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23</a:t>
            </a:fld>
            <a:endParaRPr lang="en-US"/>
          </a:p>
        </p:txBody>
      </p:sp>
    </p:spTree>
    <p:extLst>
      <p:ext uri="{BB962C8B-B14F-4D97-AF65-F5344CB8AC3E}">
        <p14:creationId xmlns:p14="http://schemas.microsoft.com/office/powerpoint/2010/main" val="4025231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67214E-ADD1-4357-91AF-1DEB96367F11}" type="slidenum">
              <a:rPr lang="en-US" smtClean="0"/>
              <a:t>24</a:t>
            </a:fld>
            <a:endParaRPr lang="en-US"/>
          </a:p>
        </p:txBody>
      </p:sp>
    </p:spTree>
    <p:extLst>
      <p:ext uri="{BB962C8B-B14F-4D97-AF65-F5344CB8AC3E}">
        <p14:creationId xmlns:p14="http://schemas.microsoft.com/office/powerpoint/2010/main" val="4025231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A4615E-EABD-4597-91D0-97D0A589435B}"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2549895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A4615E-EABD-4597-91D0-97D0A589435B}"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4292033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A4615E-EABD-4597-91D0-97D0A589435B}"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4092749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A4615E-EABD-4597-91D0-97D0A589435B}" type="datetimeFigureOut">
              <a:rPr lang="en-US" smtClean="0"/>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813701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A4615E-EABD-4597-91D0-97D0A589435B}" type="datetimeFigureOut">
              <a:rPr lang="en-US" smtClean="0"/>
              <a:t>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103078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A4615E-EABD-4597-91D0-97D0A589435B}" type="datetimeFigureOut">
              <a:rPr lang="en-US" smtClean="0"/>
              <a:t>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1557712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A4615E-EABD-4597-91D0-97D0A589435B}" type="datetimeFigureOut">
              <a:rPr lang="en-US" smtClean="0"/>
              <a:t>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3310110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A4615E-EABD-4597-91D0-97D0A589435B}" type="datetimeFigureOut">
              <a:rPr lang="en-US" smtClean="0"/>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258340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A4615E-EABD-4597-91D0-97D0A589435B}" type="datetimeFigureOut">
              <a:rPr lang="en-US" smtClean="0"/>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4015469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A4615E-EABD-4597-91D0-97D0A589435B}"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3385924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A4615E-EABD-4597-91D0-97D0A589435B}"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31E5F-5C66-4870-8E81-D339874C0697}" type="slidenum">
              <a:rPr lang="en-US" smtClean="0"/>
              <a:t>‹#›</a:t>
            </a:fld>
            <a:endParaRPr lang="en-US"/>
          </a:p>
        </p:txBody>
      </p:sp>
    </p:spTree>
    <p:extLst>
      <p:ext uri="{BB962C8B-B14F-4D97-AF65-F5344CB8AC3E}">
        <p14:creationId xmlns:p14="http://schemas.microsoft.com/office/powerpoint/2010/main" val="1977908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A4615E-EABD-4597-91D0-97D0A589435B}" type="datetimeFigureOut">
              <a:rPr lang="en-US" smtClean="0"/>
              <a:t>11/1/2013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31E5F-5C66-4870-8E81-D339874C0697}" type="slidenum">
              <a:rPr lang="en-US" smtClean="0"/>
              <a:t>‹#›</a:t>
            </a:fld>
            <a:endParaRPr lang="en-US"/>
          </a:p>
        </p:txBody>
      </p:sp>
    </p:spTree>
    <p:extLst>
      <p:ext uri="{BB962C8B-B14F-4D97-AF65-F5344CB8AC3E}">
        <p14:creationId xmlns:p14="http://schemas.microsoft.com/office/powerpoint/2010/main" val="788070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95400"/>
            <a:ext cx="9144000" cy="4895851"/>
          </a:xfrm>
          <a:solidFill>
            <a:schemeClr val="tx1"/>
          </a:solidFill>
        </p:spPr>
        <p:txBody>
          <a:bodyPr>
            <a:normAutofit/>
          </a:bodyPr>
          <a:lstStyle/>
          <a:p>
            <a:r>
              <a:rPr lang="en-US" sz="7200" dirty="0" smtClean="0">
                <a:solidFill>
                  <a:srgbClr val="FFC000"/>
                </a:solidFill>
                <a:latin typeface="Boycott" pitchFamily="2" charset="0"/>
              </a:rPr>
              <a:t>Breaking the rules:</a:t>
            </a:r>
            <a:endParaRPr lang="en-US" sz="7200" dirty="0">
              <a:solidFill>
                <a:srgbClr val="FFC000"/>
              </a:solidFill>
              <a:latin typeface="Boycott" pitchFamily="2" charset="0"/>
            </a:endParaRPr>
          </a:p>
        </p:txBody>
      </p:sp>
      <p:sp>
        <p:nvSpPr>
          <p:cNvPr id="3" name="Subtitle 2"/>
          <p:cNvSpPr>
            <a:spLocks noGrp="1"/>
          </p:cNvSpPr>
          <p:nvPr>
            <p:ph type="subTitle" idx="1"/>
          </p:nvPr>
        </p:nvSpPr>
        <p:spPr>
          <a:xfrm>
            <a:off x="0" y="1981200"/>
            <a:ext cx="9144000" cy="1524000"/>
          </a:xfrm>
        </p:spPr>
        <p:txBody>
          <a:bodyPr/>
          <a:lstStyle/>
          <a:p>
            <a:r>
              <a:rPr lang="en-US" b="1" dirty="0" smtClean="0">
                <a:solidFill>
                  <a:schemeClr val="bg1"/>
                </a:solidFill>
                <a:latin typeface="Courier New" pitchFamily="49" charset="0"/>
                <a:cs typeface="Courier New" pitchFamily="49" charset="0"/>
              </a:rPr>
              <a:t>Innovation &amp; Interaction in Leadership Development Programs</a:t>
            </a:r>
            <a:endParaRPr lang="en-US" b="1" dirty="0">
              <a:solidFill>
                <a:schemeClr val="bg1"/>
              </a:solidFill>
              <a:latin typeface="Courier New" pitchFamily="49" charset="0"/>
              <a:cs typeface="Courier New" pitchFamily="49" charset="0"/>
            </a:endParaRPr>
          </a:p>
        </p:txBody>
      </p:sp>
      <p:sp>
        <p:nvSpPr>
          <p:cNvPr id="4" name="TextBox 3"/>
          <p:cNvSpPr txBox="1"/>
          <p:nvPr/>
        </p:nvSpPr>
        <p:spPr>
          <a:xfrm>
            <a:off x="2667000" y="5105400"/>
            <a:ext cx="6476999" cy="738664"/>
          </a:xfrm>
          <a:prstGeom prst="rect">
            <a:avLst/>
          </a:prstGeom>
          <a:noFill/>
        </p:spPr>
        <p:txBody>
          <a:bodyPr wrap="square" rtlCol="0">
            <a:spAutoFit/>
          </a:bodyPr>
          <a:lstStyle/>
          <a:p>
            <a:pPr algn="r"/>
            <a:r>
              <a:rPr lang="en-US" sz="2400" b="1" dirty="0" smtClean="0">
                <a:latin typeface="Arial" pitchFamily="34" charset="0"/>
                <a:cs typeface="Arial" pitchFamily="34" charset="0"/>
              </a:rPr>
              <a:t>Michelle Baker | phase(two)learning</a:t>
            </a:r>
          </a:p>
          <a:p>
            <a:pPr algn="r"/>
            <a:r>
              <a:rPr lang="en-US" dirty="0" smtClean="0">
                <a:latin typeface="Arial" pitchFamily="34" charset="0"/>
                <a:cs typeface="Arial" pitchFamily="34" charset="0"/>
              </a:rPr>
              <a:t>November 2013</a:t>
            </a:r>
            <a:endParaRPr lang="en-US" dirty="0">
              <a:latin typeface="Arial" pitchFamily="34" charset="0"/>
              <a:cs typeface="Arial" pitchFamily="34" charset="0"/>
            </a:endParaRPr>
          </a:p>
        </p:txBody>
      </p:sp>
    </p:spTree>
    <p:extLst>
      <p:ext uri="{BB962C8B-B14F-4D97-AF65-F5344CB8AC3E}">
        <p14:creationId xmlns:p14="http://schemas.microsoft.com/office/powerpoint/2010/main" val="39261005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rm1.staticflickr.com/88/231530914_00c6244af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782"/>
            <a:ext cx="9171709" cy="6878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9629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1"/>
          </a:solidFill>
        </p:spPr>
        <p:txBody>
          <a:bodyPr/>
          <a:lstStyle/>
          <a:p>
            <a:pPr algn="l"/>
            <a:r>
              <a:rPr lang="en-US" dirty="0" smtClean="0">
                <a:solidFill>
                  <a:srgbClr val="FFC000"/>
                </a:solidFill>
                <a:latin typeface="Boycott" pitchFamily="2" charset="0"/>
              </a:rPr>
              <a:t>Today’s agenda</a:t>
            </a:r>
            <a:endParaRPr lang="en-US" dirty="0">
              <a:solidFill>
                <a:srgbClr val="FFC000"/>
              </a:solidFill>
              <a:latin typeface="Boycott" pitchFamily="2" charset="0"/>
            </a:endParaRPr>
          </a:p>
        </p:txBody>
      </p:sp>
      <p:sp>
        <p:nvSpPr>
          <p:cNvPr id="3" name="TextBox 2"/>
          <p:cNvSpPr txBox="1"/>
          <p:nvPr/>
        </p:nvSpPr>
        <p:spPr>
          <a:xfrm>
            <a:off x="0" y="1676400"/>
            <a:ext cx="5029200" cy="4524315"/>
          </a:xfrm>
          <a:prstGeom prst="rect">
            <a:avLst/>
          </a:prstGeom>
          <a:noFill/>
        </p:spPr>
        <p:txBody>
          <a:bodyPr wrap="square" rtlCol="0">
            <a:spAutoFit/>
          </a:bodyPr>
          <a:lstStyle/>
          <a:p>
            <a:pPr marL="457200" indent="-457200">
              <a:buFont typeface="Arial" pitchFamily="34" charset="0"/>
              <a:buChar char="•"/>
            </a:pPr>
            <a:r>
              <a:rPr lang="en-US" sz="2400" dirty="0" smtClean="0">
                <a:latin typeface="Arial" pitchFamily="34" charset="0"/>
                <a:cs typeface="Arial" pitchFamily="34" charset="0"/>
              </a:rPr>
              <a:t>Successful Leadership Development Programs</a:t>
            </a:r>
          </a:p>
          <a:p>
            <a:endParaRPr lang="en-US" sz="2400" dirty="0" smtClean="0">
              <a:latin typeface="Arial" pitchFamily="34" charset="0"/>
              <a:cs typeface="Arial" pitchFamily="34" charset="0"/>
            </a:endParaRPr>
          </a:p>
          <a:p>
            <a:pPr marL="457200" indent="-457200">
              <a:buFont typeface="Arial" pitchFamily="34" charset="0"/>
              <a:buChar char="•"/>
            </a:pPr>
            <a:r>
              <a:rPr lang="en-US" sz="2400" dirty="0" smtClean="0">
                <a:latin typeface="Arial" pitchFamily="34" charset="0"/>
                <a:cs typeface="Arial" pitchFamily="34" charset="0"/>
              </a:rPr>
              <a:t>Innovation, Interaction and…</a:t>
            </a:r>
          </a:p>
          <a:p>
            <a:endParaRPr lang="en-US" sz="2400" dirty="0" smtClean="0">
              <a:latin typeface="Arial" pitchFamily="34" charset="0"/>
              <a:cs typeface="Arial" pitchFamily="34" charset="0"/>
            </a:endParaRPr>
          </a:p>
          <a:p>
            <a:pPr marL="457200" indent="-457200">
              <a:buFont typeface="Arial" pitchFamily="34" charset="0"/>
              <a:buChar char="•"/>
            </a:pPr>
            <a:r>
              <a:rPr lang="en-US" sz="2400" dirty="0" smtClean="0">
                <a:latin typeface="Arial" pitchFamily="34" charset="0"/>
                <a:cs typeface="Arial" pitchFamily="34" charset="0"/>
              </a:rPr>
              <a:t>6+ Ideas to Energize a Leadership Development Program</a:t>
            </a:r>
          </a:p>
          <a:p>
            <a:pPr marL="457200" indent="-457200">
              <a:buFont typeface="Arial" pitchFamily="34" charset="0"/>
              <a:buChar char="•"/>
            </a:pPr>
            <a:endParaRPr lang="en-US" sz="2400" dirty="0" smtClean="0">
              <a:latin typeface="Arial" pitchFamily="34" charset="0"/>
              <a:cs typeface="Arial" pitchFamily="34" charset="0"/>
            </a:endParaRPr>
          </a:p>
          <a:p>
            <a:pPr marL="457200" indent="-457200">
              <a:buFont typeface="Arial" pitchFamily="34" charset="0"/>
              <a:buChar char="•"/>
            </a:pPr>
            <a:r>
              <a:rPr lang="en-US" sz="2400" dirty="0" smtClean="0">
                <a:latin typeface="Arial" pitchFamily="34" charset="0"/>
                <a:cs typeface="Arial" pitchFamily="34" charset="0"/>
              </a:rPr>
              <a:t>Key Messages</a:t>
            </a:r>
          </a:p>
          <a:p>
            <a:endParaRPr lang="en-US" sz="2400" dirty="0" smtClean="0">
              <a:latin typeface="Arial" pitchFamily="34" charset="0"/>
              <a:cs typeface="Arial" pitchFamily="34" charset="0"/>
            </a:endParaRPr>
          </a:p>
          <a:p>
            <a:pPr marL="457200" indent="-457200">
              <a:buFont typeface="Arial" pitchFamily="34" charset="0"/>
              <a:buChar char="•"/>
            </a:pPr>
            <a:r>
              <a:rPr lang="en-US" sz="2400" dirty="0" smtClean="0">
                <a:latin typeface="Arial" pitchFamily="34" charset="0"/>
                <a:cs typeface="Arial" pitchFamily="34" charset="0"/>
              </a:rPr>
              <a:t>Q&amp;A; wrap-up</a:t>
            </a:r>
            <a:endParaRPr lang="en-US" sz="2400" dirty="0">
              <a:latin typeface="Arial" pitchFamily="34" charset="0"/>
              <a:cs typeface="Arial" pitchFamily="34" charset="0"/>
            </a:endParaRPr>
          </a:p>
        </p:txBody>
      </p:sp>
      <p:pic>
        <p:nvPicPr>
          <p:cNvPr id="6146" name="Picture 2" descr="http://3.bp.blogspot.com/-JMhbFfHb4iY/UiiAubsuZiI/AAAAAAAAO9U/b3PIUha4Ym0/s1600/to+do+lis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099269">
            <a:off x="5560502" y="2221664"/>
            <a:ext cx="4809405" cy="3883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042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smallbusiness.chron.com/DM-Resize/photos.demandstudios.com/getty/article/133/233/200570993-001.jpg?w=600&amp;h=600&amp;keep_rati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76200"/>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3811012"/>
            <a:ext cx="9150927" cy="3046988"/>
          </a:xfrm>
          <a:prstGeom prst="rect">
            <a:avLst/>
          </a:prstGeom>
          <a:solidFill>
            <a:schemeClr val="tx1"/>
          </a:solidFill>
        </p:spPr>
        <p:txBody>
          <a:bodyPr wrap="square" rtlCol="0">
            <a:spAutoFit/>
          </a:bodyPr>
          <a:lstStyle/>
          <a:p>
            <a:pPr algn="ctr"/>
            <a:r>
              <a:rPr lang="en-US" sz="6000" dirty="0" smtClean="0">
                <a:solidFill>
                  <a:srgbClr val="FFC000"/>
                </a:solidFill>
                <a:latin typeface="Boycott" pitchFamily="2" charset="0"/>
              </a:rPr>
              <a:t>Small Group Discussion</a:t>
            </a:r>
          </a:p>
          <a:p>
            <a:pPr algn="ctr"/>
            <a:endParaRPr lang="en-US" sz="3200" b="1" dirty="0" smtClean="0">
              <a:solidFill>
                <a:srgbClr val="FFC000"/>
              </a:solidFill>
              <a:latin typeface="Courier New" pitchFamily="49" charset="0"/>
              <a:cs typeface="Courier New" pitchFamily="49" charset="0"/>
            </a:endParaRPr>
          </a:p>
          <a:p>
            <a:pPr algn="ctr"/>
            <a:r>
              <a:rPr lang="en-US" sz="3200" b="1" dirty="0" smtClean="0">
                <a:solidFill>
                  <a:schemeClr val="bg1"/>
                </a:solidFill>
                <a:latin typeface="Courier New" pitchFamily="49" charset="0"/>
                <a:cs typeface="Courier New" pitchFamily="49" charset="0"/>
              </a:rPr>
              <a:t>“We want our leadership programs to have the reputation of being…”</a:t>
            </a:r>
          </a:p>
          <a:p>
            <a:endParaRPr lang="en-US" dirty="0"/>
          </a:p>
          <a:p>
            <a:endParaRPr lang="en-US" dirty="0"/>
          </a:p>
        </p:txBody>
      </p:sp>
    </p:spTree>
    <p:extLst>
      <p:ext uri="{BB962C8B-B14F-4D97-AF65-F5344CB8AC3E}">
        <p14:creationId xmlns:p14="http://schemas.microsoft.com/office/powerpoint/2010/main" val="21011421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1"/>
          </a:solidFill>
        </p:spPr>
        <p:txBody>
          <a:bodyPr/>
          <a:lstStyle/>
          <a:p>
            <a:pPr algn="l"/>
            <a:r>
              <a:rPr lang="en-US" dirty="0" smtClean="0">
                <a:solidFill>
                  <a:srgbClr val="FFC000"/>
                </a:solidFill>
                <a:latin typeface="Boycott" pitchFamily="2" charset="0"/>
              </a:rPr>
              <a:t>Leadership development, defined.</a:t>
            </a:r>
            <a:endParaRPr lang="en-US" dirty="0">
              <a:solidFill>
                <a:srgbClr val="FFC000"/>
              </a:solidFill>
              <a:latin typeface="Boycott" pitchFamily="2" charset="0"/>
            </a:endParaRPr>
          </a:p>
        </p:txBody>
      </p:sp>
      <p:sp>
        <p:nvSpPr>
          <p:cNvPr id="3" name="TextBox 2"/>
          <p:cNvSpPr txBox="1"/>
          <p:nvPr/>
        </p:nvSpPr>
        <p:spPr>
          <a:xfrm>
            <a:off x="0" y="1676400"/>
            <a:ext cx="9144000" cy="1384995"/>
          </a:xfrm>
          <a:prstGeom prst="rect">
            <a:avLst/>
          </a:prstGeom>
          <a:solidFill>
            <a:srgbClr val="FFC000"/>
          </a:solidFill>
        </p:spPr>
        <p:txBody>
          <a:bodyPr wrap="square" rtlCol="0">
            <a:spAutoFit/>
          </a:bodyPr>
          <a:lstStyle/>
          <a:p>
            <a:pPr algn="ctr"/>
            <a:r>
              <a:rPr lang="en-US" sz="2800" b="1" dirty="0" smtClean="0">
                <a:latin typeface="Arial" pitchFamily="34" charset="0"/>
                <a:cs typeface="Arial" pitchFamily="34" charset="0"/>
              </a:rPr>
              <a:t>Traditional “leadership development” refers to any activity that enhances the quality of leadership within an individual or organization. </a:t>
            </a:r>
            <a:endParaRPr lang="en-US" sz="2800" b="1" dirty="0">
              <a:latin typeface="Arial" pitchFamily="34" charset="0"/>
              <a:cs typeface="Arial" pitchFamily="34" charset="0"/>
            </a:endParaRPr>
          </a:p>
        </p:txBody>
      </p:sp>
      <p:sp>
        <p:nvSpPr>
          <p:cNvPr id="4" name="TextBox 3"/>
          <p:cNvSpPr txBox="1"/>
          <p:nvPr/>
        </p:nvSpPr>
        <p:spPr>
          <a:xfrm>
            <a:off x="7772400" y="6368534"/>
            <a:ext cx="1219200" cy="246221"/>
          </a:xfrm>
          <a:prstGeom prst="rect">
            <a:avLst/>
          </a:prstGeom>
          <a:noFill/>
        </p:spPr>
        <p:txBody>
          <a:bodyPr wrap="square" rtlCol="0">
            <a:spAutoFit/>
          </a:bodyPr>
          <a:lstStyle/>
          <a:p>
            <a:r>
              <a:rPr lang="en-US" sz="1000" dirty="0" smtClean="0">
                <a:latin typeface="Arial" pitchFamily="34" charset="0"/>
                <a:cs typeface="Arial" pitchFamily="34" charset="0"/>
              </a:rPr>
              <a:t>Source: Wikipedia</a:t>
            </a:r>
            <a:endParaRPr lang="en-US" sz="1000" dirty="0">
              <a:latin typeface="Arial" pitchFamily="34" charset="0"/>
              <a:cs typeface="Arial" pitchFamily="34" charset="0"/>
            </a:endParaRPr>
          </a:p>
        </p:txBody>
      </p:sp>
      <p:sp>
        <p:nvSpPr>
          <p:cNvPr id="5" name="TextBox 4"/>
          <p:cNvSpPr txBox="1"/>
          <p:nvPr/>
        </p:nvSpPr>
        <p:spPr>
          <a:xfrm>
            <a:off x="0" y="3429000"/>
            <a:ext cx="9144000" cy="3323987"/>
          </a:xfrm>
          <a:prstGeom prst="rect">
            <a:avLst/>
          </a:prstGeom>
          <a:noFill/>
        </p:spPr>
        <p:txBody>
          <a:bodyPr wrap="square" rtlCol="0">
            <a:spAutoFit/>
          </a:bodyPr>
          <a:lstStyle/>
          <a:p>
            <a:r>
              <a:rPr lang="en-US" sz="2400" b="1" dirty="0" smtClean="0">
                <a:latin typeface="Arial" pitchFamily="34" charset="0"/>
                <a:cs typeface="Arial" pitchFamily="34" charset="0"/>
              </a:rPr>
              <a:t>These activities might include:</a:t>
            </a:r>
          </a:p>
          <a:p>
            <a:pPr marL="342900" indent="-342900">
              <a:buFont typeface="Arial" pitchFamily="34" charset="0"/>
              <a:buChar char="•"/>
            </a:pPr>
            <a:r>
              <a:rPr lang="en-US" sz="2400" dirty="0" smtClean="0">
                <a:latin typeface="Arial" pitchFamily="34" charset="0"/>
                <a:cs typeface="Arial" pitchFamily="34" charset="0"/>
              </a:rPr>
              <a:t>MBA programs</a:t>
            </a:r>
          </a:p>
          <a:p>
            <a:pPr marL="342900" indent="-342900">
              <a:buFont typeface="Arial" pitchFamily="34" charset="0"/>
              <a:buChar char="•"/>
            </a:pPr>
            <a:r>
              <a:rPr lang="en-US" sz="2400" dirty="0" smtClean="0">
                <a:latin typeface="Arial" pitchFamily="34" charset="0"/>
                <a:cs typeface="Arial" pitchFamily="34" charset="0"/>
              </a:rPr>
              <a:t>Team-building exercises</a:t>
            </a:r>
          </a:p>
          <a:p>
            <a:pPr marL="342900" indent="-342900">
              <a:buFont typeface="Arial" pitchFamily="34" charset="0"/>
              <a:buChar char="•"/>
            </a:pPr>
            <a:r>
              <a:rPr lang="en-US" sz="2400" dirty="0" smtClean="0">
                <a:latin typeface="Arial" pitchFamily="34" charset="0"/>
                <a:cs typeface="Arial" pitchFamily="34" charset="0"/>
              </a:rPr>
              <a:t>Executive retreats</a:t>
            </a:r>
          </a:p>
          <a:p>
            <a:pPr marL="342900" indent="-342900">
              <a:buFont typeface="Arial" pitchFamily="34" charset="0"/>
              <a:buChar char="•"/>
            </a:pPr>
            <a:r>
              <a:rPr lang="en-US" sz="2400" dirty="0" smtClean="0">
                <a:latin typeface="Arial" pitchFamily="34" charset="0"/>
                <a:cs typeface="Arial" pitchFamily="34" charset="0"/>
              </a:rPr>
              <a:t>Professional coaching</a:t>
            </a:r>
          </a:p>
          <a:p>
            <a:pPr marL="342900" indent="-342900">
              <a:buFont typeface="Arial" pitchFamily="34" charset="0"/>
              <a:buChar char="•"/>
            </a:pPr>
            <a:r>
              <a:rPr lang="en-US" sz="2400" dirty="0" smtClean="0">
                <a:latin typeface="Arial" pitchFamily="34" charset="0"/>
                <a:cs typeface="Arial" pitchFamily="34" charset="0"/>
              </a:rPr>
              <a:t>Workshops or seminars</a:t>
            </a:r>
          </a:p>
          <a:p>
            <a:pPr marL="342900" indent="-342900">
              <a:buFont typeface="Arial" pitchFamily="34" charset="0"/>
              <a:buChar char="•"/>
            </a:pPr>
            <a:r>
              <a:rPr lang="en-US" sz="2400" dirty="0" smtClean="0">
                <a:latin typeface="Arial" pitchFamily="34" charset="0"/>
                <a:cs typeface="Arial" pitchFamily="34" charset="0"/>
              </a:rPr>
              <a:t>Mentor programs</a:t>
            </a:r>
          </a:p>
          <a:p>
            <a:pPr marL="342900" indent="-342900">
              <a:buFont typeface="Arial" pitchFamily="34" charset="0"/>
              <a:buChar char="•"/>
            </a:pPr>
            <a:r>
              <a:rPr lang="en-US" sz="2400" dirty="0" smtClean="0">
                <a:latin typeface="Arial" pitchFamily="34" charset="0"/>
                <a:cs typeface="Arial" pitchFamily="34" charset="0"/>
              </a:rPr>
              <a:t>360-degree reviews/feedback</a:t>
            </a:r>
          </a:p>
          <a:p>
            <a:endParaRPr lang="en-US" dirty="0"/>
          </a:p>
        </p:txBody>
      </p:sp>
    </p:spTree>
    <p:extLst>
      <p:ext uri="{BB962C8B-B14F-4D97-AF65-F5344CB8AC3E}">
        <p14:creationId xmlns:p14="http://schemas.microsoft.com/office/powerpoint/2010/main" val="218015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1"/>
          </a:solidFill>
        </p:spPr>
        <p:txBody>
          <a:bodyPr>
            <a:normAutofit fontScale="90000"/>
          </a:bodyPr>
          <a:lstStyle/>
          <a:p>
            <a:pPr algn="l"/>
            <a:r>
              <a:rPr lang="en-US" dirty="0" smtClean="0">
                <a:solidFill>
                  <a:srgbClr val="FFC000"/>
                </a:solidFill>
                <a:latin typeface="Boycott" pitchFamily="2" charset="0"/>
              </a:rPr>
              <a:t>Leadership development disconnect?</a:t>
            </a:r>
            <a:endParaRPr lang="en-US" dirty="0">
              <a:solidFill>
                <a:srgbClr val="FFC000"/>
              </a:solidFill>
              <a:latin typeface="Boycott" pitchFamily="2" charset="0"/>
            </a:endParaRPr>
          </a:p>
        </p:txBody>
      </p:sp>
      <p:sp>
        <p:nvSpPr>
          <p:cNvPr id="3" name="TextBox 2"/>
          <p:cNvSpPr txBox="1"/>
          <p:nvPr/>
        </p:nvSpPr>
        <p:spPr>
          <a:xfrm>
            <a:off x="0" y="1676400"/>
            <a:ext cx="9144000" cy="1384995"/>
          </a:xfrm>
          <a:prstGeom prst="rect">
            <a:avLst/>
          </a:prstGeom>
          <a:solidFill>
            <a:srgbClr val="FFC000"/>
          </a:solidFill>
        </p:spPr>
        <p:txBody>
          <a:bodyPr wrap="square" rtlCol="0">
            <a:spAutoFit/>
          </a:bodyPr>
          <a:lstStyle/>
          <a:p>
            <a:pPr algn="ctr"/>
            <a:r>
              <a:rPr lang="en-US" sz="2800" b="1" dirty="0" smtClean="0">
                <a:latin typeface="Arial" pitchFamily="34" charset="0"/>
                <a:cs typeface="Arial" pitchFamily="34" charset="0"/>
              </a:rPr>
              <a:t>U.S. businesses spend more than $170 Billion per year on leadership-based curriculum…mostly on “Leadership Training”</a:t>
            </a:r>
            <a:endParaRPr lang="en-US" sz="2800" b="1" dirty="0">
              <a:latin typeface="Arial" pitchFamily="34" charset="0"/>
              <a:cs typeface="Arial" pitchFamily="34" charset="0"/>
            </a:endParaRPr>
          </a:p>
        </p:txBody>
      </p:sp>
      <p:sp>
        <p:nvSpPr>
          <p:cNvPr id="4" name="TextBox 3"/>
          <p:cNvSpPr txBox="1"/>
          <p:nvPr/>
        </p:nvSpPr>
        <p:spPr>
          <a:xfrm>
            <a:off x="7543800" y="6368534"/>
            <a:ext cx="1447800" cy="400110"/>
          </a:xfrm>
          <a:prstGeom prst="rect">
            <a:avLst/>
          </a:prstGeom>
          <a:noFill/>
        </p:spPr>
        <p:txBody>
          <a:bodyPr wrap="square" rtlCol="0">
            <a:spAutoFit/>
          </a:bodyPr>
          <a:lstStyle/>
          <a:p>
            <a:r>
              <a:rPr lang="en-US" sz="1000" dirty="0" smtClean="0">
                <a:latin typeface="Arial" pitchFamily="34" charset="0"/>
                <a:cs typeface="Arial" pitchFamily="34" charset="0"/>
              </a:rPr>
              <a:t>Source: ASTD</a:t>
            </a:r>
          </a:p>
          <a:p>
            <a:r>
              <a:rPr lang="en-US" sz="1000" dirty="0" smtClean="0">
                <a:latin typeface="Arial" pitchFamily="34" charset="0"/>
                <a:cs typeface="Arial" pitchFamily="34" charset="0"/>
              </a:rPr>
              <a:t>Source: forbes.com</a:t>
            </a:r>
            <a:endParaRPr lang="en-US" sz="1000" dirty="0">
              <a:latin typeface="Arial" pitchFamily="34" charset="0"/>
              <a:cs typeface="Arial" pitchFamily="34" charset="0"/>
            </a:endParaRPr>
          </a:p>
        </p:txBody>
      </p:sp>
      <p:sp>
        <p:nvSpPr>
          <p:cNvPr id="5" name="TextBox 4"/>
          <p:cNvSpPr txBox="1"/>
          <p:nvPr/>
        </p:nvSpPr>
        <p:spPr>
          <a:xfrm>
            <a:off x="0" y="3429000"/>
            <a:ext cx="9144000" cy="830997"/>
          </a:xfrm>
          <a:prstGeom prst="rect">
            <a:avLst/>
          </a:prstGeom>
          <a:noFill/>
        </p:spPr>
        <p:txBody>
          <a:bodyPr wrap="square" rtlCol="0">
            <a:spAutoFit/>
          </a:bodyPr>
          <a:lstStyle/>
          <a:p>
            <a:pPr algn="ctr"/>
            <a:r>
              <a:rPr lang="en-US" sz="2400" b="1" dirty="0" smtClean="0">
                <a:latin typeface="Arial" pitchFamily="34" charset="0"/>
                <a:cs typeface="Arial" pitchFamily="34" charset="0"/>
              </a:rPr>
              <a:t>You don’t always need to TRAIN leaders, but you do</a:t>
            </a:r>
          </a:p>
          <a:p>
            <a:pPr algn="ctr"/>
            <a:r>
              <a:rPr lang="en-US" sz="2400" b="1" dirty="0">
                <a:latin typeface="Arial" pitchFamily="34" charset="0"/>
                <a:cs typeface="Arial" pitchFamily="34" charset="0"/>
              </a:rPr>
              <a:t>n</a:t>
            </a:r>
            <a:r>
              <a:rPr lang="en-US" sz="2400" b="1" dirty="0" smtClean="0">
                <a:latin typeface="Arial" pitchFamily="34" charset="0"/>
                <a:cs typeface="Arial" pitchFamily="34" charset="0"/>
              </a:rPr>
              <a:t>eed to DEVELOP them.</a:t>
            </a:r>
          </a:p>
        </p:txBody>
      </p:sp>
      <p:sp>
        <p:nvSpPr>
          <p:cNvPr id="6" name="TextBox 5"/>
          <p:cNvSpPr txBox="1"/>
          <p:nvPr/>
        </p:nvSpPr>
        <p:spPr>
          <a:xfrm rot="21299887">
            <a:off x="-244031" y="5066028"/>
            <a:ext cx="9561808" cy="984885"/>
          </a:xfrm>
          <a:prstGeom prst="rect">
            <a:avLst/>
          </a:prstGeom>
          <a:solidFill>
            <a:schemeClr val="tx1"/>
          </a:solidFill>
        </p:spPr>
        <p:txBody>
          <a:bodyPr wrap="square" rtlCol="0">
            <a:spAutoFit/>
          </a:bodyPr>
          <a:lstStyle/>
          <a:p>
            <a:pPr algn="ctr"/>
            <a:r>
              <a:rPr lang="en-US" sz="2000" b="1" dirty="0">
                <a:solidFill>
                  <a:schemeClr val="bg1"/>
                </a:solidFill>
                <a:latin typeface="Courier New" pitchFamily="49" charset="0"/>
                <a:cs typeface="Courier New" pitchFamily="49" charset="0"/>
              </a:rPr>
              <a:t>Training often focuses on “best” practices, </a:t>
            </a:r>
            <a:r>
              <a:rPr lang="en-US" sz="2000" b="1" dirty="0" smtClean="0">
                <a:solidFill>
                  <a:schemeClr val="bg1"/>
                </a:solidFill>
                <a:latin typeface="Courier New" pitchFamily="49" charset="0"/>
                <a:cs typeface="Courier New" pitchFamily="49" charset="0"/>
              </a:rPr>
              <a:t>but true </a:t>
            </a:r>
            <a:r>
              <a:rPr lang="en-US" sz="2000" b="1" dirty="0">
                <a:solidFill>
                  <a:schemeClr val="bg1"/>
                </a:solidFill>
                <a:latin typeface="Courier New" pitchFamily="49" charset="0"/>
                <a:cs typeface="Courier New" pitchFamily="49" charset="0"/>
              </a:rPr>
              <a:t>leadership development focuses on “next” practices.</a:t>
            </a:r>
          </a:p>
          <a:p>
            <a:endParaRPr lang="en-US" dirty="0"/>
          </a:p>
        </p:txBody>
      </p:sp>
    </p:spTree>
    <p:extLst>
      <p:ext uri="{BB962C8B-B14F-4D97-AF65-F5344CB8AC3E}">
        <p14:creationId xmlns:p14="http://schemas.microsoft.com/office/powerpoint/2010/main" val="150654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1"/>
          </a:solidFill>
        </p:spPr>
        <p:txBody>
          <a:bodyPr/>
          <a:lstStyle/>
          <a:p>
            <a:pPr algn="l"/>
            <a:r>
              <a:rPr lang="en-US" dirty="0" smtClean="0">
                <a:solidFill>
                  <a:srgbClr val="FFC000"/>
                </a:solidFill>
                <a:latin typeface="Boycott" pitchFamily="2" charset="0"/>
              </a:rPr>
              <a:t>Successful Leadership programs</a:t>
            </a:r>
            <a:endParaRPr lang="en-US" dirty="0">
              <a:solidFill>
                <a:srgbClr val="FFC000"/>
              </a:solidFill>
              <a:latin typeface="Boycott" pitchFamily="2" charset="0"/>
            </a:endParaRPr>
          </a:p>
        </p:txBody>
      </p:sp>
      <p:sp>
        <p:nvSpPr>
          <p:cNvPr id="3" name="TextBox 2"/>
          <p:cNvSpPr txBox="1"/>
          <p:nvPr/>
        </p:nvSpPr>
        <p:spPr>
          <a:xfrm>
            <a:off x="0" y="1676400"/>
            <a:ext cx="9144000" cy="954107"/>
          </a:xfrm>
          <a:prstGeom prst="rect">
            <a:avLst/>
          </a:prstGeom>
          <a:solidFill>
            <a:srgbClr val="FFC000"/>
          </a:solidFill>
        </p:spPr>
        <p:txBody>
          <a:bodyPr wrap="square" rtlCol="0">
            <a:spAutoFit/>
          </a:bodyPr>
          <a:lstStyle/>
          <a:p>
            <a:pPr algn="ctr"/>
            <a:r>
              <a:rPr lang="en-US" sz="2800" b="1" dirty="0" smtClean="0">
                <a:latin typeface="Arial" pitchFamily="34" charset="0"/>
                <a:cs typeface="Arial" pitchFamily="34" charset="0"/>
              </a:rPr>
              <a:t>Successful leadership development programs are often linked to 3 variables:</a:t>
            </a:r>
            <a:endParaRPr lang="en-US" sz="2800" b="1" dirty="0">
              <a:latin typeface="Arial" pitchFamily="34" charset="0"/>
              <a:cs typeface="Arial" pitchFamily="34" charset="0"/>
            </a:endParaRPr>
          </a:p>
        </p:txBody>
      </p:sp>
      <p:sp>
        <p:nvSpPr>
          <p:cNvPr id="4" name="TextBox 3"/>
          <p:cNvSpPr txBox="1"/>
          <p:nvPr/>
        </p:nvSpPr>
        <p:spPr>
          <a:xfrm>
            <a:off x="7772400" y="6368534"/>
            <a:ext cx="1219200" cy="246221"/>
          </a:xfrm>
          <a:prstGeom prst="rect">
            <a:avLst/>
          </a:prstGeom>
          <a:noFill/>
        </p:spPr>
        <p:txBody>
          <a:bodyPr wrap="square" rtlCol="0">
            <a:spAutoFit/>
          </a:bodyPr>
          <a:lstStyle/>
          <a:p>
            <a:r>
              <a:rPr lang="en-US" sz="1000" dirty="0" smtClean="0">
                <a:latin typeface="Arial" pitchFamily="34" charset="0"/>
                <a:cs typeface="Arial" pitchFamily="34" charset="0"/>
              </a:rPr>
              <a:t>Source: Wikipedia</a:t>
            </a:r>
            <a:endParaRPr lang="en-US" sz="1000" dirty="0">
              <a:latin typeface="Arial" pitchFamily="34" charset="0"/>
              <a:cs typeface="Arial" pitchFamily="34" charset="0"/>
            </a:endParaRPr>
          </a:p>
        </p:txBody>
      </p:sp>
      <p:graphicFrame>
        <p:nvGraphicFramePr>
          <p:cNvPr id="6" name="Diagram 5"/>
          <p:cNvGraphicFramePr/>
          <p:nvPr>
            <p:extLst>
              <p:ext uri="{D42A27DB-BD31-4B8C-83A1-F6EECF244321}">
                <p14:modId xmlns:p14="http://schemas.microsoft.com/office/powerpoint/2010/main" val="3814829061"/>
              </p:ext>
            </p:extLst>
          </p:nvPr>
        </p:nvGraphicFramePr>
        <p:xfrm>
          <a:off x="1905000" y="2895600"/>
          <a:ext cx="58674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17739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folsomcitycrossfit.files.wordpress.com/2011/09/three_key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762000"/>
            <a:ext cx="11658600" cy="7848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457200"/>
            <a:ext cx="4419600" cy="5632311"/>
          </a:xfrm>
          <a:prstGeom prst="rect">
            <a:avLst/>
          </a:prstGeom>
          <a:noFill/>
        </p:spPr>
        <p:txBody>
          <a:bodyPr wrap="square" rtlCol="0">
            <a:spAutoFit/>
          </a:bodyPr>
          <a:lstStyle/>
          <a:p>
            <a:r>
              <a:rPr lang="en-US" sz="4000" b="1" dirty="0" smtClean="0">
                <a:solidFill>
                  <a:schemeClr val="bg1"/>
                </a:solidFill>
                <a:latin typeface="Boycott" pitchFamily="2" charset="0"/>
              </a:rPr>
              <a:t>Keys to Success</a:t>
            </a:r>
          </a:p>
          <a:p>
            <a:pPr marL="514350" indent="-514350">
              <a:buFont typeface="+mj-lt"/>
              <a:buAutoNum type="arabicPeriod"/>
            </a:pPr>
            <a:endParaRPr lang="en-US" sz="3200" b="1" dirty="0">
              <a:solidFill>
                <a:schemeClr val="bg1"/>
              </a:solidFill>
              <a:latin typeface="Courier New" pitchFamily="49" charset="0"/>
              <a:cs typeface="Courier New" pitchFamily="49" charset="0"/>
            </a:endParaRPr>
          </a:p>
          <a:p>
            <a:pPr marL="514350" indent="-514350">
              <a:buFont typeface="+mj-lt"/>
              <a:buAutoNum type="arabicPeriod"/>
            </a:pPr>
            <a:r>
              <a:rPr lang="en-US" sz="2400" dirty="0" smtClean="0">
                <a:solidFill>
                  <a:schemeClr val="bg1"/>
                </a:solidFill>
                <a:latin typeface="Arial" pitchFamily="34" charset="0"/>
                <a:cs typeface="Arial" pitchFamily="34" charset="0"/>
              </a:rPr>
              <a:t>Long-term plan &amp; support</a:t>
            </a:r>
          </a:p>
          <a:p>
            <a:pPr marL="514350" indent="-514350">
              <a:buFont typeface="+mj-lt"/>
              <a:buAutoNum type="arabicPeriod"/>
            </a:pPr>
            <a:endParaRPr lang="en-US" sz="2400" dirty="0">
              <a:solidFill>
                <a:schemeClr val="bg1"/>
              </a:solidFill>
              <a:latin typeface="Arial" pitchFamily="34" charset="0"/>
              <a:cs typeface="Arial" pitchFamily="34" charset="0"/>
            </a:endParaRPr>
          </a:p>
          <a:p>
            <a:pPr marL="514350" indent="-514350">
              <a:buFont typeface="+mj-lt"/>
              <a:buAutoNum type="arabicPeriod"/>
            </a:pPr>
            <a:r>
              <a:rPr lang="en-US" sz="2400" dirty="0" smtClean="0">
                <a:solidFill>
                  <a:schemeClr val="bg1"/>
                </a:solidFill>
                <a:latin typeface="Arial" pitchFamily="34" charset="0"/>
                <a:cs typeface="Arial" pitchFamily="34" charset="0"/>
              </a:rPr>
              <a:t>Blended learning approach</a:t>
            </a:r>
          </a:p>
          <a:p>
            <a:endParaRPr lang="en-US" sz="2400" dirty="0">
              <a:solidFill>
                <a:schemeClr val="bg1"/>
              </a:solidFill>
              <a:latin typeface="Arial" pitchFamily="34" charset="0"/>
              <a:cs typeface="Arial" pitchFamily="34" charset="0"/>
            </a:endParaRPr>
          </a:p>
          <a:p>
            <a:r>
              <a:rPr lang="en-US" sz="2400" dirty="0">
                <a:solidFill>
                  <a:schemeClr val="bg1"/>
                </a:solidFill>
                <a:latin typeface="Arial" pitchFamily="34" charset="0"/>
                <a:cs typeface="Arial" pitchFamily="34" charset="0"/>
              </a:rPr>
              <a:t>3</a:t>
            </a:r>
            <a:r>
              <a:rPr lang="en-US" sz="2400" dirty="0" smtClean="0">
                <a:solidFill>
                  <a:schemeClr val="bg1"/>
                </a:solidFill>
                <a:latin typeface="Arial" pitchFamily="34" charset="0"/>
                <a:cs typeface="Arial" pitchFamily="34" charset="0"/>
              </a:rPr>
              <a:t>. Relevant, measurable, level-specific offerings</a:t>
            </a:r>
          </a:p>
          <a:p>
            <a:endParaRPr lang="en-US" sz="2400" dirty="0">
              <a:solidFill>
                <a:schemeClr val="bg1"/>
              </a:solidFill>
              <a:latin typeface="Arial" pitchFamily="34" charset="0"/>
              <a:cs typeface="Arial" pitchFamily="34" charset="0"/>
            </a:endParaRPr>
          </a:p>
          <a:p>
            <a:r>
              <a:rPr lang="en-US" sz="2400" dirty="0">
                <a:solidFill>
                  <a:schemeClr val="bg1"/>
                </a:solidFill>
                <a:latin typeface="Arial" pitchFamily="34" charset="0"/>
                <a:cs typeface="Arial" pitchFamily="34" charset="0"/>
              </a:rPr>
              <a:t>4</a:t>
            </a:r>
            <a:r>
              <a:rPr lang="en-US" sz="2400" dirty="0" smtClean="0">
                <a:solidFill>
                  <a:schemeClr val="bg1"/>
                </a:solidFill>
                <a:latin typeface="Arial" pitchFamily="34" charset="0"/>
                <a:cs typeface="Arial" pitchFamily="34" charset="0"/>
              </a:rPr>
              <a:t>. Executive buy-in &amp; involvement </a:t>
            </a:r>
          </a:p>
          <a:p>
            <a:endParaRPr lang="en-US" sz="2400" dirty="0">
              <a:solidFill>
                <a:schemeClr val="bg1"/>
              </a:solidFill>
              <a:latin typeface="Arial" pitchFamily="34" charset="0"/>
              <a:cs typeface="Arial" pitchFamily="34" charset="0"/>
            </a:endParaRPr>
          </a:p>
          <a:p>
            <a:r>
              <a:rPr lang="en-US" sz="2400" dirty="0">
                <a:solidFill>
                  <a:schemeClr val="bg1"/>
                </a:solidFill>
                <a:latin typeface="Arial" pitchFamily="34" charset="0"/>
                <a:cs typeface="Arial" pitchFamily="34" charset="0"/>
              </a:rPr>
              <a:t>5</a:t>
            </a:r>
            <a:r>
              <a:rPr lang="en-US" sz="2400" dirty="0" smtClean="0">
                <a:solidFill>
                  <a:schemeClr val="bg1"/>
                </a:solidFill>
                <a:latin typeface="Arial" pitchFamily="34" charset="0"/>
                <a:cs typeface="Arial" pitchFamily="34" charset="0"/>
              </a:rPr>
              <a:t>. Alignment to organizational vision, goals &amp; strategy </a:t>
            </a:r>
            <a:endParaRPr lang="en-US"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26992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1000"/>
                                        <p:tgtEl>
                                          <p:spTgt spid="2">
                                            <p:txEl>
                                              <p:pRg st="10" end="10"/>
                                            </p:txEl>
                                          </p:spTgt>
                                        </p:tgtEl>
                                      </p:cBhvr>
                                    </p:animEffect>
                                    <p:anim calcmode="lin" valueType="num">
                                      <p:cBhvr>
                                        <p:cTn id="36"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vccafe.com/wp-content/uploads/2010/10/6a01348202212f970c01348202bb42970c-800w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3301" y="2667000"/>
            <a:ext cx="5725940" cy="45204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641866"/>
            <a:ext cx="9144000" cy="769441"/>
          </a:xfrm>
          <a:prstGeom prst="rect">
            <a:avLst/>
          </a:prstGeom>
          <a:solidFill>
            <a:schemeClr val="tx1"/>
          </a:solidFill>
        </p:spPr>
        <p:txBody>
          <a:bodyPr wrap="square" rtlCol="0">
            <a:spAutoFit/>
          </a:bodyPr>
          <a:lstStyle/>
          <a:p>
            <a:r>
              <a:rPr lang="en-US" sz="4400" dirty="0" smtClean="0">
                <a:solidFill>
                  <a:srgbClr val="FFC000"/>
                </a:solidFill>
                <a:latin typeface="Boycott" pitchFamily="2" charset="0"/>
              </a:rPr>
              <a:t>Share your thoughts:</a:t>
            </a:r>
            <a:endParaRPr lang="en-US" sz="4400" dirty="0">
              <a:solidFill>
                <a:srgbClr val="FFC000"/>
              </a:solidFill>
              <a:latin typeface="Boycott" pitchFamily="2" charset="0"/>
            </a:endParaRPr>
          </a:p>
        </p:txBody>
      </p:sp>
      <p:sp>
        <p:nvSpPr>
          <p:cNvPr id="5" name="TextBox 4"/>
          <p:cNvSpPr txBox="1"/>
          <p:nvPr/>
        </p:nvSpPr>
        <p:spPr>
          <a:xfrm>
            <a:off x="0" y="1676400"/>
            <a:ext cx="6629400" cy="2923877"/>
          </a:xfrm>
          <a:prstGeom prst="rect">
            <a:avLst/>
          </a:prstGeom>
          <a:noFill/>
        </p:spPr>
        <p:txBody>
          <a:bodyPr wrap="square" rtlCol="0">
            <a:spAutoFit/>
          </a:bodyPr>
          <a:lstStyle/>
          <a:p>
            <a:r>
              <a:rPr lang="en-US" dirty="0" smtClean="0">
                <a:latin typeface="Arial" pitchFamily="34" charset="0"/>
                <a:cs typeface="Arial" pitchFamily="34" charset="0"/>
              </a:rPr>
              <a:t>Get out your smartphone to text your response to this question:</a:t>
            </a:r>
          </a:p>
          <a:p>
            <a:endParaRPr lang="en-US" dirty="0"/>
          </a:p>
          <a:p>
            <a:pPr algn="ctr"/>
            <a:endParaRPr lang="en-US" sz="2800" dirty="0" smtClean="0">
              <a:latin typeface="Arial" pitchFamily="34" charset="0"/>
              <a:cs typeface="Arial" pitchFamily="34" charset="0"/>
            </a:endParaRPr>
          </a:p>
          <a:p>
            <a:pPr algn="ctr"/>
            <a:r>
              <a:rPr lang="en-US" sz="2800" b="1" dirty="0" smtClean="0">
                <a:latin typeface="Arial" pitchFamily="34" charset="0"/>
                <a:cs typeface="Arial" pitchFamily="34" charset="0"/>
              </a:rPr>
              <a:t>What is the current state of your organization’s Leadership Development initiatives?</a:t>
            </a:r>
          </a:p>
          <a:p>
            <a:endParaRPr lang="en-US" dirty="0"/>
          </a:p>
          <a:p>
            <a:endParaRPr lang="en-US" dirty="0"/>
          </a:p>
        </p:txBody>
      </p:sp>
    </p:spTree>
    <p:extLst>
      <p:ext uri="{BB962C8B-B14F-4D97-AF65-F5344CB8AC3E}">
        <p14:creationId xmlns:p14="http://schemas.microsoft.com/office/powerpoint/2010/main" val="1462954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6350000"/>
          </a:xfrm>
          <a:prstGeom prst="rect">
            <a:avLst/>
          </a:prstGeom>
        </p:spPr>
      </p:pic>
    </p:spTree>
    <p:extLst>
      <p:ext uri="{BB962C8B-B14F-4D97-AF65-F5344CB8AC3E}">
        <p14:creationId xmlns:p14="http://schemas.microsoft.com/office/powerpoint/2010/main" val="4310230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weakyourbiz.com/management/files/Are-Rules-For-Keeping-Or-Breaking-In-Busine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1295400"/>
            <a:ext cx="9525000" cy="5334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5400" y="4038600"/>
            <a:ext cx="9169400" cy="3970318"/>
          </a:xfrm>
          <a:prstGeom prst="rect">
            <a:avLst/>
          </a:prstGeom>
          <a:solidFill>
            <a:schemeClr val="tx1"/>
          </a:solidFill>
        </p:spPr>
        <p:txBody>
          <a:bodyPr wrap="square" rtlCol="0">
            <a:spAutoFit/>
          </a:bodyPr>
          <a:lstStyle/>
          <a:p>
            <a:r>
              <a:rPr lang="en-US" b="1" dirty="0" smtClean="0">
                <a:solidFill>
                  <a:schemeClr val="bg1"/>
                </a:solidFill>
                <a:latin typeface="Courier New" pitchFamily="49" charset="0"/>
                <a:cs typeface="Courier New" pitchFamily="49" charset="0"/>
              </a:rPr>
              <a:t> </a:t>
            </a:r>
          </a:p>
          <a:p>
            <a:r>
              <a:rPr lang="en-US" b="1" dirty="0">
                <a:solidFill>
                  <a:schemeClr val="bg1"/>
                </a:solidFill>
                <a:latin typeface="Courier New" pitchFamily="49" charset="0"/>
                <a:cs typeface="Courier New" pitchFamily="49" charset="0"/>
              </a:rPr>
              <a:t> </a:t>
            </a:r>
            <a:r>
              <a:rPr lang="en-US" b="1" dirty="0" smtClean="0">
                <a:solidFill>
                  <a:schemeClr val="bg1"/>
                </a:solidFill>
                <a:latin typeface="Courier New" pitchFamily="49" charset="0"/>
                <a:cs typeface="Courier New" pitchFamily="49" charset="0"/>
              </a:rPr>
              <a:t> So, what about</a:t>
            </a:r>
          </a:p>
          <a:p>
            <a:endParaRPr lang="en-US" dirty="0"/>
          </a:p>
          <a:p>
            <a:pPr algn="ctr"/>
            <a:r>
              <a:rPr lang="en-US" sz="6600" dirty="0" smtClean="0">
                <a:solidFill>
                  <a:srgbClr val="FFC000"/>
                </a:solidFill>
                <a:latin typeface="Boycott" pitchFamily="2" charset="0"/>
              </a:rPr>
              <a:t>Breaking the rules?</a:t>
            </a:r>
          </a:p>
          <a:p>
            <a:pPr algn="ctr"/>
            <a:endParaRPr lang="en-US" sz="6600" dirty="0">
              <a:latin typeface="Boycott" pitchFamily="2" charset="0"/>
            </a:endParaRPr>
          </a:p>
          <a:p>
            <a:pPr algn="ctr"/>
            <a:endParaRPr lang="en-US" sz="6600" dirty="0">
              <a:latin typeface="Boycott" pitchFamily="2" charset="0"/>
            </a:endParaRPr>
          </a:p>
        </p:txBody>
      </p:sp>
    </p:spTree>
    <p:extLst>
      <p:ext uri="{BB962C8B-B14F-4D97-AF65-F5344CB8AC3E}">
        <p14:creationId xmlns:p14="http://schemas.microsoft.com/office/powerpoint/2010/main" val="1015407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red person at a boring mee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0657" y="-457200"/>
            <a:ext cx="11724679" cy="7315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9775" y="763672"/>
            <a:ext cx="3733800" cy="3693319"/>
          </a:xfrm>
          <a:prstGeom prst="rect">
            <a:avLst/>
          </a:prstGeom>
          <a:solidFill>
            <a:schemeClr val="tx1"/>
          </a:solidFill>
        </p:spPr>
        <p:txBody>
          <a:bodyPr wrap="square" rtlCol="0">
            <a:spAutoFit/>
          </a:bodyPr>
          <a:lstStyle/>
          <a:p>
            <a:pPr algn="ctr"/>
            <a:endParaRPr lang="en-US" sz="3600" dirty="0" smtClean="0">
              <a:solidFill>
                <a:schemeClr val="bg1"/>
              </a:solidFill>
              <a:latin typeface="Boycott" pitchFamily="2" charset="0"/>
            </a:endParaRPr>
          </a:p>
          <a:p>
            <a:pPr algn="ctr"/>
            <a:r>
              <a:rPr lang="en-US" sz="3600" dirty="0" smtClean="0">
                <a:solidFill>
                  <a:schemeClr val="bg1"/>
                </a:solidFill>
                <a:latin typeface="Boycott" pitchFamily="2" charset="0"/>
              </a:rPr>
              <a:t>Leadership</a:t>
            </a:r>
          </a:p>
          <a:p>
            <a:pPr algn="ctr"/>
            <a:r>
              <a:rPr lang="en-US" sz="3600" dirty="0" smtClean="0">
                <a:solidFill>
                  <a:schemeClr val="bg1"/>
                </a:solidFill>
                <a:latin typeface="Boycott" pitchFamily="2" charset="0"/>
              </a:rPr>
              <a:t>Development</a:t>
            </a:r>
          </a:p>
          <a:p>
            <a:pPr algn="ctr"/>
            <a:r>
              <a:rPr lang="en-US" sz="3600" dirty="0" smtClean="0">
                <a:solidFill>
                  <a:schemeClr val="bg1"/>
                </a:solidFill>
                <a:latin typeface="Boycott" pitchFamily="2" charset="0"/>
              </a:rPr>
              <a:t>Doesn’t</a:t>
            </a:r>
          </a:p>
          <a:p>
            <a:pPr algn="ctr"/>
            <a:r>
              <a:rPr lang="en-US" sz="3600" dirty="0" smtClean="0">
                <a:solidFill>
                  <a:schemeClr val="bg1"/>
                </a:solidFill>
                <a:latin typeface="Boycott" pitchFamily="2" charset="0"/>
              </a:rPr>
              <a:t>Have to</a:t>
            </a:r>
          </a:p>
          <a:p>
            <a:pPr algn="ctr"/>
            <a:r>
              <a:rPr lang="en-US" sz="3600" dirty="0" smtClean="0">
                <a:solidFill>
                  <a:schemeClr val="bg1"/>
                </a:solidFill>
                <a:latin typeface="Boycott" pitchFamily="2" charset="0"/>
              </a:rPr>
              <a:t>Be</a:t>
            </a:r>
          </a:p>
          <a:p>
            <a:endParaRPr lang="en-US" dirty="0"/>
          </a:p>
        </p:txBody>
      </p:sp>
      <p:sp>
        <p:nvSpPr>
          <p:cNvPr id="4" name="TextBox 3"/>
          <p:cNvSpPr txBox="1"/>
          <p:nvPr/>
        </p:nvSpPr>
        <p:spPr>
          <a:xfrm>
            <a:off x="-331632" y="4242651"/>
            <a:ext cx="3697514" cy="1200329"/>
          </a:xfrm>
          <a:prstGeom prst="rect">
            <a:avLst/>
          </a:prstGeom>
          <a:solidFill>
            <a:schemeClr val="tx1"/>
          </a:solidFill>
        </p:spPr>
        <p:txBody>
          <a:bodyPr wrap="square" rtlCol="0">
            <a:spAutoFit/>
          </a:bodyPr>
          <a:lstStyle/>
          <a:p>
            <a:pPr algn="ctr"/>
            <a:r>
              <a:rPr lang="en-US" sz="7200" dirty="0" smtClean="0">
                <a:solidFill>
                  <a:srgbClr val="FFC000"/>
                </a:solidFill>
                <a:latin typeface="Boycott" pitchFamily="2" charset="0"/>
              </a:rPr>
              <a:t>boring</a:t>
            </a:r>
            <a:endParaRPr lang="en-US" sz="7200" dirty="0">
              <a:solidFill>
                <a:srgbClr val="FFC000"/>
              </a:solidFill>
              <a:latin typeface="Boycott" pitchFamily="2" charset="0"/>
            </a:endParaRPr>
          </a:p>
        </p:txBody>
      </p:sp>
    </p:spTree>
    <p:extLst>
      <p:ext uri="{BB962C8B-B14F-4D97-AF65-F5344CB8AC3E}">
        <p14:creationId xmlns:p14="http://schemas.microsoft.com/office/powerpoint/2010/main" val="605955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mfauscette.com/innov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36" y="-152400"/>
            <a:ext cx="9178636" cy="4343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184073"/>
            <a:ext cx="9144000" cy="3262432"/>
          </a:xfrm>
          <a:prstGeom prst="rect">
            <a:avLst/>
          </a:prstGeom>
          <a:solidFill>
            <a:schemeClr val="tx1"/>
          </a:solidFill>
        </p:spPr>
        <p:txBody>
          <a:bodyPr wrap="square" rtlCol="0">
            <a:spAutoFit/>
          </a:bodyPr>
          <a:lstStyle/>
          <a:p>
            <a:pPr algn="ctr"/>
            <a:r>
              <a:rPr lang="en-US" sz="5400" dirty="0" smtClean="0">
                <a:solidFill>
                  <a:srgbClr val="FFC000"/>
                </a:solidFill>
                <a:latin typeface="Boycott" pitchFamily="2" charset="0"/>
              </a:rPr>
              <a:t>Innovation </a:t>
            </a:r>
          </a:p>
          <a:p>
            <a:pPr algn="ctr"/>
            <a:r>
              <a:rPr lang="en-US" sz="5400" dirty="0" smtClean="0">
                <a:solidFill>
                  <a:srgbClr val="FFC000"/>
                </a:solidFill>
                <a:latin typeface="Boycott" pitchFamily="2" charset="0"/>
              </a:rPr>
              <a:t>Interaction</a:t>
            </a:r>
          </a:p>
          <a:p>
            <a:pPr algn="ctr"/>
            <a:r>
              <a:rPr lang="en-US" sz="5400" dirty="0" smtClean="0">
                <a:solidFill>
                  <a:srgbClr val="FFC000"/>
                </a:solidFill>
                <a:latin typeface="Boycott" pitchFamily="2" charset="0"/>
              </a:rPr>
              <a:t>Imagination</a:t>
            </a:r>
          </a:p>
          <a:p>
            <a:endParaRPr lang="en-US" sz="4400" dirty="0">
              <a:solidFill>
                <a:srgbClr val="FFC000"/>
              </a:solidFill>
              <a:latin typeface="Boycott" pitchFamily="2" charset="0"/>
            </a:endParaRPr>
          </a:p>
        </p:txBody>
      </p:sp>
    </p:spTree>
    <p:extLst>
      <p:ext uri="{BB962C8B-B14F-4D97-AF65-F5344CB8AC3E}">
        <p14:creationId xmlns:p14="http://schemas.microsoft.com/office/powerpoint/2010/main" val="8847095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drupal.org/files/project-images/Innov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11469061" cy="76269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1186438"/>
            <a:ext cx="5105400" cy="4339650"/>
          </a:xfrm>
          <a:prstGeom prst="rect">
            <a:avLst/>
          </a:prstGeom>
          <a:noFill/>
        </p:spPr>
        <p:txBody>
          <a:bodyPr wrap="square" rtlCol="0">
            <a:spAutoFit/>
          </a:bodyPr>
          <a:lstStyle/>
          <a:p>
            <a:r>
              <a:rPr lang="en-US" sz="7200" dirty="0" smtClean="0">
                <a:solidFill>
                  <a:srgbClr val="FFC000"/>
                </a:solidFill>
                <a:latin typeface="Boycott" pitchFamily="2" charset="0"/>
              </a:rPr>
              <a:t>Think</a:t>
            </a:r>
          </a:p>
          <a:p>
            <a:r>
              <a:rPr lang="en-US" sz="4400" dirty="0" smtClean="0">
                <a:solidFill>
                  <a:schemeClr val="bg1"/>
                </a:solidFill>
                <a:latin typeface="Boycott" pitchFamily="2" charset="0"/>
              </a:rPr>
              <a:t>Progressively</a:t>
            </a:r>
          </a:p>
          <a:p>
            <a:r>
              <a:rPr lang="en-US" sz="4400" dirty="0" smtClean="0">
                <a:solidFill>
                  <a:schemeClr val="bg1"/>
                </a:solidFill>
                <a:latin typeface="Boycott" pitchFamily="2" charset="0"/>
              </a:rPr>
              <a:t>To get leaders to </a:t>
            </a:r>
            <a:r>
              <a:rPr lang="en-US" sz="7200" dirty="0" smtClean="0">
                <a:solidFill>
                  <a:srgbClr val="FFC000"/>
                </a:solidFill>
                <a:latin typeface="Boycott" pitchFamily="2" charset="0"/>
              </a:rPr>
              <a:t>act</a:t>
            </a:r>
          </a:p>
          <a:p>
            <a:r>
              <a:rPr lang="en-US" sz="4400" dirty="0" smtClean="0">
                <a:solidFill>
                  <a:schemeClr val="bg1"/>
                </a:solidFill>
                <a:latin typeface="Boycott" pitchFamily="2" charset="0"/>
              </a:rPr>
              <a:t>progressively</a:t>
            </a:r>
            <a:endParaRPr lang="en-US" sz="4400" dirty="0">
              <a:solidFill>
                <a:schemeClr val="bg1"/>
              </a:solidFill>
              <a:latin typeface="Boycott" pitchFamily="2" charset="0"/>
            </a:endParaRPr>
          </a:p>
        </p:txBody>
      </p:sp>
    </p:spTree>
    <p:extLst>
      <p:ext uri="{BB962C8B-B14F-4D97-AF65-F5344CB8AC3E}">
        <p14:creationId xmlns:p14="http://schemas.microsoft.com/office/powerpoint/2010/main" val="1128600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blog.entrepreneurthearts.com/etablog/wp-content/uploads/2012/04/think-differ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744" y="3554691"/>
            <a:ext cx="5637620" cy="350183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228600"/>
            <a:ext cx="9144000" cy="2800767"/>
          </a:xfrm>
          <a:prstGeom prst="rect">
            <a:avLst/>
          </a:prstGeom>
          <a:solidFill>
            <a:schemeClr val="tx1"/>
          </a:solidFill>
        </p:spPr>
        <p:txBody>
          <a:bodyPr wrap="square" rtlCol="0">
            <a:spAutoFit/>
          </a:bodyPr>
          <a:lstStyle/>
          <a:p>
            <a:pPr algn="ctr"/>
            <a:r>
              <a:rPr lang="en-US" sz="4400" dirty="0" smtClean="0">
                <a:solidFill>
                  <a:schemeClr val="bg1"/>
                </a:solidFill>
                <a:latin typeface="Boycott" pitchFamily="2" charset="0"/>
              </a:rPr>
              <a:t>Six Ideas to</a:t>
            </a:r>
          </a:p>
          <a:p>
            <a:pPr algn="ctr"/>
            <a:r>
              <a:rPr lang="en-US" sz="4400" b="1" dirty="0">
                <a:solidFill>
                  <a:srgbClr val="FFC000"/>
                </a:solidFill>
                <a:latin typeface="Courier New" pitchFamily="49" charset="0"/>
                <a:cs typeface="Courier New" pitchFamily="49" charset="0"/>
              </a:rPr>
              <a:t>E</a:t>
            </a:r>
            <a:r>
              <a:rPr lang="en-US" sz="4400" b="1" dirty="0" smtClean="0">
                <a:solidFill>
                  <a:srgbClr val="FFC000"/>
                </a:solidFill>
                <a:latin typeface="Courier New" pitchFamily="49" charset="0"/>
                <a:cs typeface="Courier New" pitchFamily="49" charset="0"/>
              </a:rPr>
              <a:t>ncourage innovation</a:t>
            </a:r>
          </a:p>
          <a:p>
            <a:pPr algn="ctr"/>
            <a:r>
              <a:rPr lang="en-US" sz="4400" b="1" dirty="0" smtClean="0">
                <a:solidFill>
                  <a:srgbClr val="FFC000"/>
                </a:solidFill>
                <a:latin typeface="Courier New" pitchFamily="49" charset="0"/>
                <a:cs typeface="Courier New" pitchFamily="49" charset="0"/>
              </a:rPr>
              <a:t>Increase interaction</a:t>
            </a:r>
          </a:p>
          <a:p>
            <a:pPr algn="ctr"/>
            <a:r>
              <a:rPr lang="en-US" sz="4400" b="1" dirty="0" smtClean="0">
                <a:solidFill>
                  <a:srgbClr val="FFC000"/>
                </a:solidFill>
                <a:latin typeface="Courier New" pitchFamily="49" charset="0"/>
                <a:cs typeface="Courier New" pitchFamily="49" charset="0"/>
              </a:rPr>
              <a:t>Spark imagination</a:t>
            </a:r>
            <a:endParaRPr lang="en-US" sz="4400" b="1" dirty="0">
              <a:solidFill>
                <a:srgbClr val="FFC000"/>
              </a:solidFill>
              <a:latin typeface="Courier New" pitchFamily="49" charset="0"/>
              <a:cs typeface="Courier New" pitchFamily="49" charset="0"/>
            </a:endParaRPr>
          </a:p>
        </p:txBody>
      </p:sp>
    </p:spTree>
    <p:extLst>
      <p:ext uri="{BB962C8B-B14F-4D97-AF65-F5344CB8AC3E}">
        <p14:creationId xmlns:p14="http://schemas.microsoft.com/office/powerpoint/2010/main" val="64694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media.salon.com/2012/12/shutterstock_92369284.jpg"/>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52400" y="0"/>
            <a:ext cx="1028185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128655" y="533400"/>
            <a:ext cx="4653341" cy="1661993"/>
          </a:xfrm>
          <a:prstGeom prst="rect">
            <a:avLst/>
          </a:prstGeom>
          <a:noFill/>
        </p:spPr>
        <p:txBody>
          <a:bodyPr wrap="square" rtlCol="0">
            <a:spAutoFit/>
          </a:bodyPr>
          <a:lstStyle/>
          <a:p>
            <a:pPr algn="ctr"/>
            <a:r>
              <a:rPr lang="en-US" sz="5400" dirty="0" err="1" smtClean="0">
                <a:solidFill>
                  <a:schemeClr val="bg1">
                    <a:lumMod val="65000"/>
                  </a:schemeClr>
                </a:solidFill>
                <a:latin typeface="Boycott" pitchFamily="2" charset="0"/>
              </a:rPr>
              <a:t>Leader</a:t>
            </a:r>
            <a:r>
              <a:rPr lang="en-US" sz="5400" dirty="0" err="1" smtClean="0">
                <a:solidFill>
                  <a:srgbClr val="FFC000"/>
                </a:solidFill>
                <a:latin typeface="Boycott" pitchFamily="2" charset="0"/>
              </a:rPr>
              <a:t>Flix</a:t>
            </a:r>
            <a:endParaRPr lang="en-US" sz="5400" dirty="0" smtClean="0">
              <a:solidFill>
                <a:srgbClr val="FFC000"/>
              </a:solidFill>
              <a:latin typeface="Boycott" pitchFamily="2" charset="0"/>
            </a:endParaRPr>
          </a:p>
          <a:p>
            <a:pPr algn="ctr"/>
            <a:r>
              <a:rPr lang="en-US" sz="2400" b="1" dirty="0" smtClean="0">
                <a:solidFill>
                  <a:schemeClr val="bg1"/>
                </a:solidFill>
                <a:latin typeface="Courier New" pitchFamily="49" charset="0"/>
                <a:cs typeface="Courier New" pitchFamily="49" charset="0"/>
              </a:rPr>
              <a:t>Leadership Development Film Series</a:t>
            </a:r>
            <a:endParaRPr lang="en-US" sz="2400" b="1" dirty="0">
              <a:solidFill>
                <a:schemeClr val="bg1"/>
              </a:solidFill>
              <a:latin typeface="Courier New" pitchFamily="49" charset="0"/>
              <a:cs typeface="Courier New" pitchFamily="49" charset="0"/>
            </a:endParaRPr>
          </a:p>
        </p:txBody>
      </p:sp>
      <p:sp>
        <p:nvSpPr>
          <p:cNvPr id="3" name="TextBox 2"/>
          <p:cNvSpPr txBox="1"/>
          <p:nvPr/>
        </p:nvSpPr>
        <p:spPr>
          <a:xfrm>
            <a:off x="4819596" y="2503253"/>
            <a:ext cx="3962400" cy="2585323"/>
          </a:xfrm>
          <a:prstGeom prst="rect">
            <a:avLst/>
          </a:prstGeom>
          <a:noFill/>
        </p:spPr>
        <p:txBody>
          <a:bodyPr wrap="square" rtlCol="0">
            <a:spAutoFit/>
          </a:bodyPr>
          <a:lstStyle/>
          <a:p>
            <a:pPr marL="285750" indent="-285750">
              <a:buFont typeface="Arial" pitchFamily="34" charset="0"/>
              <a:buChar char="•"/>
            </a:pPr>
            <a:r>
              <a:rPr lang="en-US" sz="2400" dirty="0" smtClean="0">
                <a:solidFill>
                  <a:schemeClr val="bg1"/>
                </a:solidFill>
                <a:latin typeface="Arial" pitchFamily="34" charset="0"/>
                <a:cs typeface="Arial" pitchFamily="34" charset="0"/>
              </a:rPr>
              <a:t>Open to all employees</a:t>
            </a:r>
          </a:p>
          <a:p>
            <a:pPr marL="285750" indent="-285750">
              <a:buFont typeface="Arial" pitchFamily="34" charset="0"/>
              <a:buChar char="•"/>
            </a:pPr>
            <a:endParaRPr lang="en-US" sz="2400" dirty="0" smtClean="0">
              <a:solidFill>
                <a:schemeClr val="bg1"/>
              </a:solidFill>
              <a:latin typeface="Arial" pitchFamily="34" charset="0"/>
              <a:cs typeface="Arial" pitchFamily="34" charset="0"/>
            </a:endParaRPr>
          </a:p>
          <a:p>
            <a:pPr marL="285750" indent="-285750">
              <a:buFont typeface="Arial" pitchFamily="34" charset="0"/>
              <a:buChar char="•"/>
            </a:pPr>
            <a:r>
              <a:rPr lang="en-US" sz="2400" dirty="0" smtClean="0">
                <a:solidFill>
                  <a:schemeClr val="bg1"/>
                </a:solidFill>
                <a:latin typeface="Arial" pitchFamily="34" charset="0"/>
                <a:cs typeface="Arial" pitchFamily="34" charset="0"/>
              </a:rPr>
              <a:t>Offered quarterly</a:t>
            </a:r>
          </a:p>
          <a:p>
            <a:endParaRPr lang="en-US" sz="2400" dirty="0" smtClean="0">
              <a:solidFill>
                <a:schemeClr val="bg1"/>
              </a:solidFill>
              <a:latin typeface="Arial" pitchFamily="34" charset="0"/>
              <a:cs typeface="Arial" pitchFamily="34" charset="0"/>
            </a:endParaRPr>
          </a:p>
          <a:p>
            <a:pPr marL="285750" indent="-285750">
              <a:buFont typeface="Arial" pitchFamily="34" charset="0"/>
              <a:buChar char="•"/>
            </a:pPr>
            <a:r>
              <a:rPr lang="en-US" sz="2400" dirty="0" smtClean="0">
                <a:solidFill>
                  <a:schemeClr val="bg1"/>
                </a:solidFill>
                <a:latin typeface="Arial" pitchFamily="34" charset="0"/>
                <a:cs typeface="Arial" pitchFamily="34" charset="0"/>
              </a:rPr>
              <a:t>Film themes aligns with leadership competencies</a:t>
            </a:r>
          </a:p>
          <a:p>
            <a:pPr marL="285750" indent="-285750">
              <a:buFont typeface="Arial" pitchFamily="34" charset="0"/>
              <a:buChar char="•"/>
            </a:pPr>
            <a:endParaRPr lang="en-US" dirty="0">
              <a:solidFill>
                <a:schemeClr val="bg1"/>
              </a:solidFill>
            </a:endParaRPr>
          </a:p>
        </p:txBody>
      </p:sp>
    </p:spTree>
    <p:extLst>
      <p:ext uri="{BB962C8B-B14F-4D97-AF65-F5344CB8AC3E}">
        <p14:creationId xmlns:p14="http://schemas.microsoft.com/office/powerpoint/2010/main" val="1449818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greatwinenews.com/vineyard/uploads/2013/01/happyhrp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782"/>
            <a:ext cx="9236361" cy="36021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 y="3581400"/>
            <a:ext cx="9144001" cy="4308872"/>
          </a:xfrm>
          <a:prstGeom prst="rect">
            <a:avLst/>
          </a:prstGeom>
          <a:solidFill>
            <a:schemeClr val="tx1"/>
          </a:solidFill>
        </p:spPr>
        <p:txBody>
          <a:bodyPr wrap="square" rtlCol="0">
            <a:spAutoFit/>
          </a:bodyPr>
          <a:lstStyle/>
          <a:p>
            <a:r>
              <a:rPr lang="en-US" sz="4000" dirty="0" smtClean="0">
                <a:solidFill>
                  <a:srgbClr val="FFC000"/>
                </a:solidFill>
                <a:latin typeface="Boycott" pitchFamily="2" charset="0"/>
              </a:rPr>
              <a:t>Leadership Happy Hour</a:t>
            </a:r>
          </a:p>
          <a:p>
            <a:pPr marL="285750" indent="-285750">
              <a:buFont typeface="Arial" pitchFamily="34" charset="0"/>
              <a:buChar char="•"/>
            </a:pPr>
            <a:r>
              <a:rPr lang="en-US" sz="2400" dirty="0" smtClean="0">
                <a:solidFill>
                  <a:schemeClr val="bg1"/>
                </a:solidFill>
                <a:latin typeface="Arial" pitchFamily="34" charset="0"/>
                <a:cs typeface="Arial" pitchFamily="34" charset="0"/>
              </a:rPr>
              <a:t>Open to Director/VP level employees</a:t>
            </a:r>
          </a:p>
          <a:p>
            <a:pPr marL="285750" indent="-285750">
              <a:buFont typeface="Arial" pitchFamily="34" charset="0"/>
              <a:buChar char="•"/>
            </a:pPr>
            <a:r>
              <a:rPr lang="en-US" sz="2400" dirty="0" smtClean="0">
                <a:solidFill>
                  <a:schemeClr val="bg1"/>
                </a:solidFill>
                <a:latin typeface="Arial" pitchFamily="34" charset="0"/>
                <a:cs typeface="Arial" pitchFamily="34" charset="0"/>
              </a:rPr>
              <a:t>Offered quarterly</a:t>
            </a:r>
          </a:p>
          <a:p>
            <a:pPr marL="285750" indent="-285750">
              <a:buFont typeface="Arial" pitchFamily="34" charset="0"/>
              <a:buChar char="•"/>
            </a:pPr>
            <a:r>
              <a:rPr lang="en-US" sz="2400" dirty="0" smtClean="0">
                <a:solidFill>
                  <a:schemeClr val="bg1"/>
                </a:solidFill>
                <a:latin typeface="Arial" pitchFamily="34" charset="0"/>
                <a:cs typeface="Arial" pitchFamily="34" charset="0"/>
              </a:rPr>
              <a:t>Event held offsite</a:t>
            </a:r>
          </a:p>
          <a:p>
            <a:pPr marL="285750" indent="-285750">
              <a:buFont typeface="Arial" pitchFamily="34" charset="0"/>
              <a:buChar char="•"/>
            </a:pPr>
            <a:r>
              <a:rPr lang="en-US" sz="2400" dirty="0" smtClean="0">
                <a:solidFill>
                  <a:schemeClr val="bg1"/>
                </a:solidFill>
                <a:latin typeface="Arial" pitchFamily="34" charset="0"/>
                <a:cs typeface="Arial" pitchFamily="34" charset="0"/>
              </a:rPr>
              <a:t>Guest speaker + internal discussion</a:t>
            </a:r>
          </a:p>
          <a:p>
            <a:pPr marL="285750" indent="-285750">
              <a:buFont typeface="Arial" pitchFamily="34" charset="0"/>
              <a:buChar char="•"/>
            </a:pPr>
            <a:endParaRPr lang="en-US" sz="2400" dirty="0">
              <a:solidFill>
                <a:schemeClr val="bg1"/>
              </a:solidFill>
              <a:latin typeface="Arial" pitchFamily="34" charset="0"/>
              <a:cs typeface="Arial" pitchFamily="34" charset="0"/>
            </a:endParaRPr>
          </a:p>
          <a:p>
            <a:pPr marL="285750" indent="-285750">
              <a:buFont typeface="Arial" pitchFamily="34" charset="0"/>
              <a:buChar char="•"/>
            </a:pPr>
            <a:endParaRPr lang="en-US" sz="2400" dirty="0" smtClean="0">
              <a:solidFill>
                <a:schemeClr val="bg1"/>
              </a:solidFill>
              <a:latin typeface="Arial" pitchFamily="34" charset="0"/>
              <a:cs typeface="Arial" pitchFamily="34" charset="0"/>
            </a:endParaRPr>
          </a:p>
          <a:p>
            <a:pPr marL="285750" indent="-285750">
              <a:buFont typeface="Arial" pitchFamily="34" charset="0"/>
              <a:buChar char="•"/>
            </a:pPr>
            <a:endParaRPr lang="en-US" sz="2400" dirty="0">
              <a:solidFill>
                <a:schemeClr val="bg1"/>
              </a:solidFill>
              <a:latin typeface="Arial" pitchFamily="34" charset="0"/>
              <a:cs typeface="Arial" pitchFamily="34" charset="0"/>
            </a:endParaRPr>
          </a:p>
          <a:p>
            <a:pPr marL="285750" indent="-285750">
              <a:buFont typeface="Arial" pitchFamily="34" charset="0"/>
              <a:buChar char="•"/>
            </a:pPr>
            <a:endParaRPr lang="en-US" sz="2400" dirty="0" smtClean="0">
              <a:solidFill>
                <a:schemeClr val="bg1"/>
              </a:solidFill>
              <a:latin typeface="Arial" pitchFamily="34" charset="0"/>
              <a:cs typeface="Arial" pitchFamily="34" charset="0"/>
            </a:endParaRPr>
          </a:p>
          <a:p>
            <a:pPr marL="285750" indent="-285750">
              <a:buFont typeface="Arial" pitchFamily="34" charset="0"/>
              <a:buChar char="•"/>
            </a:pPr>
            <a:endParaRPr lang="en-US" sz="2400" dirty="0" smtClean="0">
              <a:solidFill>
                <a:schemeClr val="bg1"/>
              </a:solidFill>
              <a:latin typeface="Arial" pitchFamily="34" charset="0"/>
              <a:cs typeface="Arial" pitchFamily="34" charset="0"/>
            </a:endParaRPr>
          </a:p>
          <a:p>
            <a:pPr marL="285750" indent="-285750">
              <a:buFont typeface="Arial" pitchFamily="34" charset="0"/>
              <a:buChar char="•"/>
            </a:pPr>
            <a:endParaRPr lang="en-US" dirty="0"/>
          </a:p>
        </p:txBody>
      </p:sp>
    </p:spTree>
    <p:extLst>
      <p:ext uri="{BB962C8B-B14F-4D97-AF65-F5344CB8AC3E}">
        <p14:creationId xmlns:p14="http://schemas.microsoft.com/office/powerpoint/2010/main" val="36942019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blog.cremationsolutions.com/wp-content/uploads/2013/06/speed_dat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3836"/>
            <a:ext cx="9144000" cy="60841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114800"/>
            <a:ext cx="9144000" cy="4462760"/>
          </a:xfrm>
          <a:prstGeom prst="rect">
            <a:avLst/>
          </a:prstGeom>
          <a:solidFill>
            <a:schemeClr val="tx1"/>
          </a:solidFill>
        </p:spPr>
        <p:txBody>
          <a:bodyPr wrap="square" rtlCol="0">
            <a:spAutoFit/>
          </a:bodyPr>
          <a:lstStyle/>
          <a:p>
            <a:r>
              <a:rPr lang="en-US" sz="4400" dirty="0" smtClean="0">
                <a:solidFill>
                  <a:srgbClr val="FFC000"/>
                </a:solidFill>
                <a:latin typeface="Boycott" pitchFamily="2" charset="0"/>
              </a:rPr>
              <a:t>Speed dating</a:t>
            </a:r>
          </a:p>
          <a:p>
            <a:pPr marL="342900" indent="-342900">
              <a:buFont typeface="Arial" pitchFamily="34" charset="0"/>
              <a:buChar char="•"/>
            </a:pPr>
            <a:r>
              <a:rPr lang="en-US" sz="2400" dirty="0" smtClean="0">
                <a:solidFill>
                  <a:schemeClr val="bg1"/>
                </a:solidFill>
                <a:latin typeface="Arial" pitchFamily="34" charset="0"/>
                <a:cs typeface="Arial" pitchFamily="34" charset="0"/>
              </a:rPr>
              <a:t>Open to all employees</a:t>
            </a:r>
          </a:p>
          <a:p>
            <a:pPr marL="342900" indent="-342900">
              <a:buFont typeface="Arial" pitchFamily="34" charset="0"/>
              <a:buChar char="•"/>
            </a:pPr>
            <a:r>
              <a:rPr lang="en-US" sz="2400" dirty="0" smtClean="0">
                <a:solidFill>
                  <a:schemeClr val="bg1"/>
                </a:solidFill>
                <a:latin typeface="Arial" pitchFamily="34" charset="0"/>
                <a:cs typeface="Arial" pitchFamily="34" charset="0"/>
              </a:rPr>
              <a:t>Offered periodically</a:t>
            </a:r>
          </a:p>
          <a:p>
            <a:pPr marL="342900" indent="-342900">
              <a:buFont typeface="Arial" pitchFamily="34" charset="0"/>
              <a:buChar char="•"/>
            </a:pPr>
            <a:r>
              <a:rPr lang="en-US" sz="2400" dirty="0" smtClean="0">
                <a:solidFill>
                  <a:schemeClr val="bg1"/>
                </a:solidFill>
                <a:latin typeface="Arial" pitchFamily="34" charset="0"/>
                <a:cs typeface="Arial" pitchFamily="34" charset="0"/>
              </a:rPr>
              <a:t>General topic communicated in advance, but discussion questions are shared at the event</a:t>
            </a:r>
            <a:endParaRPr lang="en-US" sz="2400" dirty="0">
              <a:solidFill>
                <a:schemeClr val="bg1"/>
              </a:solidFill>
              <a:latin typeface="Arial" pitchFamily="34" charset="0"/>
              <a:cs typeface="Arial" pitchFamily="34" charset="0"/>
            </a:endParaRP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1405933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pflagatl.org/wp-content/uploads/2012/12/pan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0" y="0"/>
            <a:ext cx="9171709" cy="44379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7710" y="3276600"/>
            <a:ext cx="9324109" cy="3631763"/>
          </a:xfrm>
          <a:prstGeom prst="rect">
            <a:avLst/>
          </a:prstGeom>
          <a:solidFill>
            <a:schemeClr val="tx1"/>
          </a:solidFill>
        </p:spPr>
        <p:txBody>
          <a:bodyPr wrap="square" rtlCol="0">
            <a:spAutoFit/>
          </a:bodyPr>
          <a:lstStyle/>
          <a:p>
            <a:r>
              <a:rPr lang="en-US" sz="4400" dirty="0" smtClean="0">
                <a:solidFill>
                  <a:srgbClr val="FFC000"/>
                </a:solidFill>
                <a:latin typeface="Boycott" pitchFamily="2" charset="0"/>
              </a:rPr>
              <a:t>Leadership Panel</a:t>
            </a:r>
          </a:p>
          <a:p>
            <a:pPr marL="342900" indent="-342900">
              <a:buFont typeface="Arial" pitchFamily="34" charset="0"/>
              <a:buChar char="•"/>
            </a:pPr>
            <a:r>
              <a:rPr lang="en-US" sz="2400" dirty="0" smtClean="0">
                <a:solidFill>
                  <a:schemeClr val="bg1"/>
                </a:solidFill>
                <a:latin typeface="Arial" pitchFamily="34" charset="0"/>
                <a:cs typeface="Arial" pitchFamily="34" charset="0"/>
              </a:rPr>
              <a:t>Panel consists of VP/executive leaders</a:t>
            </a:r>
          </a:p>
          <a:p>
            <a:pPr marL="285750" indent="-285750">
              <a:buFont typeface="Arial" pitchFamily="34" charset="0"/>
              <a:buChar char="•"/>
            </a:pPr>
            <a:r>
              <a:rPr lang="en-US" sz="2400" dirty="0" smtClean="0">
                <a:solidFill>
                  <a:schemeClr val="bg1"/>
                </a:solidFill>
                <a:latin typeface="Arial" pitchFamily="34" charset="0"/>
                <a:cs typeface="Arial" pitchFamily="34" charset="0"/>
              </a:rPr>
              <a:t>Audience – open to all employees</a:t>
            </a:r>
            <a:endParaRPr lang="en-US" sz="2400" dirty="0">
              <a:solidFill>
                <a:schemeClr val="bg1"/>
              </a:solidFill>
              <a:latin typeface="Arial" pitchFamily="34" charset="0"/>
              <a:cs typeface="Arial" pitchFamily="34" charset="0"/>
            </a:endParaRPr>
          </a:p>
          <a:p>
            <a:pPr marL="285750" indent="-285750">
              <a:buFont typeface="Arial" pitchFamily="34" charset="0"/>
              <a:buChar char="•"/>
            </a:pPr>
            <a:r>
              <a:rPr lang="en-US" sz="2400" dirty="0" smtClean="0">
                <a:solidFill>
                  <a:schemeClr val="bg1"/>
                </a:solidFill>
                <a:latin typeface="Arial" pitchFamily="34" charset="0"/>
                <a:cs typeface="Arial" pitchFamily="34" charset="0"/>
              </a:rPr>
              <a:t>Offered quarterly</a:t>
            </a:r>
          </a:p>
          <a:p>
            <a:pPr marL="285750" indent="-285750">
              <a:buFont typeface="Arial" pitchFamily="34" charset="0"/>
              <a:buChar char="•"/>
            </a:pPr>
            <a:r>
              <a:rPr lang="en-US" sz="2400" dirty="0" smtClean="0">
                <a:solidFill>
                  <a:schemeClr val="bg1"/>
                </a:solidFill>
                <a:latin typeface="Arial" pitchFamily="34" charset="0"/>
                <a:cs typeface="Arial" pitchFamily="34" charset="0"/>
              </a:rPr>
              <a:t>Panel questions pertain to leaders’ career paths, influencers, </a:t>
            </a:r>
            <a:r>
              <a:rPr lang="en-US" sz="2400" dirty="0" err="1" smtClean="0">
                <a:solidFill>
                  <a:schemeClr val="bg1"/>
                </a:solidFill>
                <a:latin typeface="Arial" pitchFamily="34" charset="0"/>
                <a:cs typeface="Arial" pitchFamily="34" charset="0"/>
              </a:rPr>
              <a:t>etc</a:t>
            </a:r>
            <a:endParaRPr lang="en-US" sz="2400" dirty="0" smtClean="0">
              <a:solidFill>
                <a:schemeClr val="bg1"/>
              </a:solidFill>
              <a:latin typeface="Arial" pitchFamily="34" charset="0"/>
              <a:cs typeface="Arial" pitchFamily="34" charset="0"/>
            </a:endParaRPr>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smtClean="0"/>
          </a:p>
        </p:txBody>
      </p:sp>
    </p:spTree>
    <p:extLst>
      <p:ext uri="{BB962C8B-B14F-4D97-AF65-F5344CB8AC3E}">
        <p14:creationId xmlns:p14="http://schemas.microsoft.com/office/powerpoint/2010/main" val="3978630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28" y="3431500"/>
            <a:ext cx="9150927" cy="3447098"/>
          </a:xfrm>
          <a:prstGeom prst="rect">
            <a:avLst/>
          </a:prstGeom>
          <a:solidFill>
            <a:schemeClr val="tx1"/>
          </a:solidFill>
        </p:spPr>
        <p:txBody>
          <a:bodyPr wrap="square" rtlCol="0">
            <a:spAutoFit/>
          </a:bodyPr>
          <a:lstStyle/>
          <a:p>
            <a:r>
              <a:rPr lang="en-US" sz="4400" dirty="0" smtClean="0">
                <a:solidFill>
                  <a:srgbClr val="FFC000"/>
                </a:solidFill>
                <a:latin typeface="Boycott" pitchFamily="2" charset="0"/>
              </a:rPr>
              <a:t>Innovation groups</a:t>
            </a:r>
          </a:p>
          <a:p>
            <a:pPr marL="342900" indent="-342900">
              <a:buFont typeface="Arial" pitchFamily="34" charset="0"/>
              <a:buChar char="•"/>
            </a:pPr>
            <a:r>
              <a:rPr lang="en-US" sz="2400" dirty="0" smtClean="0">
                <a:solidFill>
                  <a:schemeClr val="bg1"/>
                </a:solidFill>
                <a:latin typeface="Arial" pitchFamily="34" charset="0"/>
                <a:cs typeface="Arial" pitchFamily="34" charset="0"/>
              </a:rPr>
              <a:t>Open to all employees</a:t>
            </a:r>
          </a:p>
          <a:p>
            <a:pPr marL="342900" indent="-342900">
              <a:buFont typeface="Arial" pitchFamily="34" charset="0"/>
              <a:buChar char="•"/>
            </a:pPr>
            <a:r>
              <a:rPr lang="en-US" sz="2400" dirty="0" smtClean="0">
                <a:solidFill>
                  <a:schemeClr val="bg1"/>
                </a:solidFill>
                <a:latin typeface="Arial" pitchFamily="34" charset="0"/>
                <a:cs typeface="Arial" pitchFamily="34" charset="0"/>
              </a:rPr>
              <a:t>Offered periodically</a:t>
            </a:r>
            <a:endParaRPr lang="en-US" sz="2400" dirty="0">
              <a:solidFill>
                <a:schemeClr val="bg1"/>
              </a:solidFill>
              <a:latin typeface="Arial" pitchFamily="34" charset="0"/>
              <a:cs typeface="Arial" pitchFamily="34" charset="0"/>
            </a:endParaRPr>
          </a:p>
          <a:p>
            <a:pPr marL="342900" indent="-342900">
              <a:buFont typeface="Arial" pitchFamily="34" charset="0"/>
              <a:buChar char="•"/>
            </a:pPr>
            <a:r>
              <a:rPr lang="en-US" sz="2400" dirty="0" smtClean="0">
                <a:solidFill>
                  <a:schemeClr val="bg1"/>
                </a:solidFill>
                <a:latin typeface="Arial" pitchFamily="34" charset="0"/>
                <a:cs typeface="Arial" pitchFamily="34" charset="0"/>
              </a:rPr>
              <a:t>Assemble cross-functional “super-teams” to solve real-world business issues</a:t>
            </a:r>
            <a:endParaRPr lang="en-US" sz="2400" dirty="0">
              <a:solidFill>
                <a:schemeClr val="bg1"/>
              </a:solidFill>
              <a:latin typeface="Arial" pitchFamily="34" charset="0"/>
              <a:cs typeface="Arial" pitchFamily="34" charset="0"/>
            </a:endParaRPr>
          </a:p>
          <a:p>
            <a:pPr marL="342900" indent="-342900">
              <a:buFont typeface="Arial" pitchFamily="34" charset="0"/>
              <a:buChar char="•"/>
            </a:pPr>
            <a:r>
              <a:rPr lang="en-US" sz="2400" dirty="0" smtClean="0">
                <a:solidFill>
                  <a:schemeClr val="bg1"/>
                </a:solidFill>
                <a:latin typeface="Arial" pitchFamily="34" charset="0"/>
                <a:cs typeface="Arial" pitchFamily="34" charset="0"/>
              </a:rPr>
              <a:t>Present solutions to executive teams or departmental sponsors</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p:txBody>
      </p:sp>
      <p:pic>
        <p:nvPicPr>
          <p:cNvPr id="3082" name="Picture 10" descr="http://www.innovationmanagement.se/wp-content/uploads/2012/04/10-tips-for-successful-innovation-teams-imag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7" y="-20782"/>
            <a:ext cx="9150927" cy="344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287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bluewolf.com/sites/default/files/talent%20demographi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133600"/>
            <a:ext cx="8991600" cy="63081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114800"/>
            <a:ext cx="9144000" cy="2893100"/>
          </a:xfrm>
          <a:prstGeom prst="rect">
            <a:avLst/>
          </a:prstGeom>
          <a:solidFill>
            <a:schemeClr val="tx1"/>
          </a:solidFill>
        </p:spPr>
        <p:txBody>
          <a:bodyPr wrap="square" rtlCol="0">
            <a:spAutoFit/>
          </a:bodyPr>
          <a:lstStyle/>
          <a:p>
            <a:r>
              <a:rPr lang="en-US" sz="4400" dirty="0" smtClean="0">
                <a:solidFill>
                  <a:srgbClr val="FFC000"/>
                </a:solidFill>
                <a:latin typeface="Boycott" pitchFamily="2" charset="0"/>
              </a:rPr>
              <a:t>Social media</a:t>
            </a:r>
          </a:p>
          <a:p>
            <a:pPr marL="342900" indent="-342900">
              <a:buFont typeface="Arial" pitchFamily="34" charset="0"/>
              <a:buChar char="•"/>
            </a:pPr>
            <a:r>
              <a:rPr lang="en-US" sz="2400" dirty="0" smtClean="0">
                <a:solidFill>
                  <a:schemeClr val="bg1"/>
                </a:solidFill>
                <a:latin typeface="Arial" pitchFamily="34" charset="0"/>
                <a:cs typeface="Arial" pitchFamily="34" charset="0"/>
              </a:rPr>
              <a:t>Open to all employees</a:t>
            </a:r>
          </a:p>
          <a:p>
            <a:pPr marL="342900" indent="-342900">
              <a:buFont typeface="Arial" pitchFamily="34" charset="0"/>
              <a:buChar char="•"/>
            </a:pPr>
            <a:r>
              <a:rPr lang="en-US" sz="2400" dirty="0" smtClean="0">
                <a:solidFill>
                  <a:schemeClr val="bg1"/>
                </a:solidFill>
                <a:latin typeface="Arial" pitchFamily="34" charset="0"/>
                <a:cs typeface="Arial" pitchFamily="34" charset="0"/>
              </a:rPr>
              <a:t>Ongoing discussion, networking and resource sharing</a:t>
            </a:r>
            <a:endParaRPr lang="en-US" sz="2400" dirty="0">
              <a:solidFill>
                <a:schemeClr val="bg1"/>
              </a:solidFill>
              <a:latin typeface="Arial" pitchFamily="34" charset="0"/>
              <a:cs typeface="Arial" pitchFamily="34" charset="0"/>
            </a:endParaRPr>
          </a:p>
          <a:p>
            <a:pPr marL="342900" indent="-342900">
              <a:buFont typeface="Arial" pitchFamily="34" charset="0"/>
              <a:buChar char="•"/>
            </a:pPr>
            <a:r>
              <a:rPr lang="en-US" sz="2400" dirty="0" smtClean="0">
                <a:solidFill>
                  <a:schemeClr val="bg1"/>
                </a:solidFill>
                <a:latin typeface="Arial" pitchFamily="34" charset="0"/>
                <a:cs typeface="Arial" pitchFamily="34" charset="0"/>
              </a:rPr>
              <a:t>“Hang out where your people hang out”</a:t>
            </a:r>
          </a:p>
          <a:p>
            <a:pPr marL="285750" indent="-285750">
              <a:buFont typeface="Arial" pitchFamily="34" charset="0"/>
              <a:buChar char="•"/>
            </a:pPr>
            <a:endParaRPr lang="en-US" sz="2400" dirty="0">
              <a:solidFill>
                <a:schemeClr val="bg1"/>
              </a:solidFill>
              <a:latin typeface="Arial" pitchFamily="34" charset="0"/>
              <a:cs typeface="Arial" pitchFamily="34" charset="0"/>
            </a:endParaRPr>
          </a:p>
          <a:p>
            <a:pPr marL="285750" indent="-285750">
              <a:buFont typeface="Arial" pitchFamily="34" charset="0"/>
              <a:buChar char="•"/>
            </a:pPr>
            <a:endParaRPr lang="en-US" sz="2400" dirty="0" smtClean="0">
              <a:solidFill>
                <a:schemeClr val="bg1"/>
              </a:solidFill>
              <a:latin typeface="Arial" pitchFamily="34" charset="0"/>
              <a:cs typeface="Arial" pitchFamily="34" charset="0"/>
            </a:endParaRPr>
          </a:p>
          <a:p>
            <a:pPr marL="285750" indent="-285750">
              <a:buFont typeface="Arial" pitchFamily="34" charset="0"/>
              <a:buChar char="•"/>
            </a:pPr>
            <a:endParaRPr lang="en-US" dirty="0" smtClean="0"/>
          </a:p>
        </p:txBody>
      </p:sp>
    </p:spTree>
    <p:extLst>
      <p:ext uri="{BB962C8B-B14F-4D97-AF65-F5344CB8AC3E}">
        <p14:creationId xmlns:p14="http://schemas.microsoft.com/office/powerpoint/2010/main" val="3224700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smallbusiness.chron.com/DM-Resize/photos.demandstudios.com/getty/article/133/233/200570993-001.jpg?w=600&amp;h=600&amp;keep_ratio=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76200"/>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3520067"/>
            <a:ext cx="9150927" cy="3662541"/>
          </a:xfrm>
          <a:prstGeom prst="rect">
            <a:avLst/>
          </a:prstGeom>
          <a:solidFill>
            <a:schemeClr val="tx1"/>
          </a:solidFill>
        </p:spPr>
        <p:txBody>
          <a:bodyPr wrap="square" rtlCol="0">
            <a:spAutoFit/>
          </a:bodyPr>
          <a:lstStyle/>
          <a:p>
            <a:pPr algn="ctr"/>
            <a:r>
              <a:rPr lang="en-US" sz="6000" dirty="0" smtClean="0">
                <a:solidFill>
                  <a:srgbClr val="FFC000"/>
                </a:solidFill>
                <a:latin typeface="Boycott" pitchFamily="2" charset="0"/>
              </a:rPr>
              <a:t>Small Group Discussion</a:t>
            </a:r>
          </a:p>
          <a:p>
            <a:pPr algn="ctr"/>
            <a:endParaRPr lang="en-US" sz="3200" b="1" dirty="0" smtClean="0">
              <a:solidFill>
                <a:srgbClr val="FFC000"/>
              </a:solidFill>
              <a:latin typeface="Courier New" pitchFamily="49" charset="0"/>
              <a:cs typeface="Courier New" pitchFamily="49" charset="0"/>
            </a:endParaRPr>
          </a:p>
          <a:p>
            <a:pPr algn="ctr"/>
            <a:r>
              <a:rPr lang="en-US" sz="2800" b="1" dirty="0" smtClean="0">
                <a:solidFill>
                  <a:schemeClr val="bg1"/>
                </a:solidFill>
                <a:latin typeface="Courier New" pitchFamily="49" charset="0"/>
                <a:cs typeface="Courier New" pitchFamily="49" charset="0"/>
              </a:rPr>
              <a:t>How could you use your assigned method to develop leaders or facilitate learning?</a:t>
            </a:r>
          </a:p>
          <a:p>
            <a:pPr algn="ctr"/>
            <a:endParaRPr lang="en-US" sz="2400" b="1" dirty="0" smtClean="0">
              <a:solidFill>
                <a:schemeClr val="bg1"/>
              </a:solidFill>
              <a:latin typeface="Courier New" pitchFamily="49" charset="0"/>
              <a:cs typeface="Courier New" pitchFamily="49" charset="0"/>
            </a:endParaRPr>
          </a:p>
          <a:p>
            <a:pPr algn="ctr"/>
            <a:r>
              <a:rPr lang="en-US" sz="2400" b="1" dirty="0">
                <a:solidFill>
                  <a:schemeClr val="bg1"/>
                </a:solidFill>
                <a:latin typeface="Courier New" pitchFamily="49" charset="0"/>
                <a:cs typeface="Courier New" pitchFamily="49" charset="0"/>
              </a:rPr>
              <a:t>(</a:t>
            </a:r>
            <a:r>
              <a:rPr lang="en-US" sz="2400" b="1" dirty="0" smtClean="0">
                <a:solidFill>
                  <a:schemeClr val="bg1"/>
                </a:solidFill>
                <a:latin typeface="Courier New" pitchFamily="49" charset="0"/>
                <a:cs typeface="Courier New" pitchFamily="49" charset="0"/>
              </a:rPr>
              <a:t>Brainstorm – use your flip chart to list)</a:t>
            </a:r>
          </a:p>
          <a:p>
            <a:endParaRPr lang="en-US" dirty="0"/>
          </a:p>
          <a:p>
            <a:endParaRPr lang="en-US" dirty="0"/>
          </a:p>
        </p:txBody>
      </p:sp>
    </p:spTree>
    <p:extLst>
      <p:ext uri="{BB962C8B-B14F-4D97-AF65-F5344CB8AC3E}">
        <p14:creationId xmlns:p14="http://schemas.microsoft.com/office/powerpoint/2010/main" val="35845347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folsomcitycrossfit.files.wordpress.com/2011/09/three_key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762000"/>
            <a:ext cx="11658600" cy="7848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457200"/>
            <a:ext cx="4419600" cy="5632311"/>
          </a:xfrm>
          <a:prstGeom prst="rect">
            <a:avLst/>
          </a:prstGeom>
          <a:noFill/>
        </p:spPr>
        <p:txBody>
          <a:bodyPr wrap="square" rtlCol="0">
            <a:spAutoFit/>
          </a:bodyPr>
          <a:lstStyle/>
          <a:p>
            <a:r>
              <a:rPr lang="en-US" sz="4000" b="1" dirty="0" smtClean="0">
                <a:solidFill>
                  <a:schemeClr val="bg1"/>
                </a:solidFill>
                <a:latin typeface="Boycott" pitchFamily="2" charset="0"/>
              </a:rPr>
              <a:t>Keys to Success</a:t>
            </a:r>
          </a:p>
          <a:p>
            <a:pPr marL="514350" indent="-514350">
              <a:buFont typeface="+mj-lt"/>
              <a:buAutoNum type="arabicPeriod"/>
            </a:pPr>
            <a:endParaRPr lang="en-US" sz="3200" b="1" dirty="0">
              <a:solidFill>
                <a:schemeClr val="bg1"/>
              </a:solidFill>
              <a:latin typeface="Courier New" pitchFamily="49" charset="0"/>
              <a:cs typeface="Courier New" pitchFamily="49" charset="0"/>
            </a:endParaRPr>
          </a:p>
          <a:p>
            <a:pPr marL="514350" indent="-514350">
              <a:buFont typeface="+mj-lt"/>
              <a:buAutoNum type="arabicPeriod"/>
            </a:pPr>
            <a:r>
              <a:rPr lang="en-US" sz="2400" dirty="0" smtClean="0">
                <a:solidFill>
                  <a:schemeClr val="bg1"/>
                </a:solidFill>
                <a:latin typeface="Arial" pitchFamily="34" charset="0"/>
                <a:cs typeface="Arial" pitchFamily="34" charset="0"/>
              </a:rPr>
              <a:t>Long-term plan &amp; support</a:t>
            </a:r>
          </a:p>
          <a:p>
            <a:pPr marL="514350" indent="-514350">
              <a:buFont typeface="+mj-lt"/>
              <a:buAutoNum type="arabicPeriod"/>
            </a:pPr>
            <a:endParaRPr lang="en-US" sz="2400" dirty="0">
              <a:solidFill>
                <a:schemeClr val="bg1"/>
              </a:solidFill>
              <a:latin typeface="Arial" pitchFamily="34" charset="0"/>
              <a:cs typeface="Arial" pitchFamily="34" charset="0"/>
            </a:endParaRPr>
          </a:p>
          <a:p>
            <a:pPr marL="514350" indent="-514350">
              <a:buFont typeface="+mj-lt"/>
              <a:buAutoNum type="arabicPeriod"/>
            </a:pPr>
            <a:r>
              <a:rPr lang="en-US" sz="2400" dirty="0" smtClean="0">
                <a:solidFill>
                  <a:schemeClr val="bg1"/>
                </a:solidFill>
                <a:latin typeface="Arial" pitchFamily="34" charset="0"/>
                <a:cs typeface="Arial" pitchFamily="34" charset="0"/>
              </a:rPr>
              <a:t>Blended learning approach</a:t>
            </a:r>
          </a:p>
          <a:p>
            <a:endParaRPr lang="en-US" sz="2400" dirty="0">
              <a:solidFill>
                <a:schemeClr val="bg1"/>
              </a:solidFill>
              <a:latin typeface="Arial" pitchFamily="34" charset="0"/>
              <a:cs typeface="Arial" pitchFamily="34" charset="0"/>
            </a:endParaRPr>
          </a:p>
          <a:p>
            <a:r>
              <a:rPr lang="en-US" sz="2400" dirty="0">
                <a:solidFill>
                  <a:schemeClr val="bg1"/>
                </a:solidFill>
                <a:latin typeface="Arial" pitchFamily="34" charset="0"/>
                <a:cs typeface="Arial" pitchFamily="34" charset="0"/>
              </a:rPr>
              <a:t>3</a:t>
            </a:r>
            <a:r>
              <a:rPr lang="en-US" sz="2400" dirty="0" smtClean="0">
                <a:solidFill>
                  <a:schemeClr val="bg1"/>
                </a:solidFill>
                <a:latin typeface="Arial" pitchFamily="34" charset="0"/>
                <a:cs typeface="Arial" pitchFamily="34" charset="0"/>
              </a:rPr>
              <a:t>. Relevant, measurable, level-specific offerings</a:t>
            </a:r>
          </a:p>
          <a:p>
            <a:endParaRPr lang="en-US" sz="2400" dirty="0">
              <a:solidFill>
                <a:schemeClr val="bg1"/>
              </a:solidFill>
              <a:latin typeface="Arial" pitchFamily="34" charset="0"/>
              <a:cs typeface="Arial" pitchFamily="34" charset="0"/>
            </a:endParaRPr>
          </a:p>
          <a:p>
            <a:r>
              <a:rPr lang="en-US" sz="2400" dirty="0">
                <a:solidFill>
                  <a:schemeClr val="bg1"/>
                </a:solidFill>
                <a:latin typeface="Arial" pitchFamily="34" charset="0"/>
                <a:cs typeface="Arial" pitchFamily="34" charset="0"/>
              </a:rPr>
              <a:t>4</a:t>
            </a:r>
            <a:r>
              <a:rPr lang="en-US" sz="2400" dirty="0" smtClean="0">
                <a:solidFill>
                  <a:schemeClr val="bg1"/>
                </a:solidFill>
                <a:latin typeface="Arial" pitchFamily="34" charset="0"/>
                <a:cs typeface="Arial" pitchFamily="34" charset="0"/>
              </a:rPr>
              <a:t>. Executive buy-in &amp; involvement </a:t>
            </a:r>
          </a:p>
          <a:p>
            <a:endParaRPr lang="en-US" sz="2400" dirty="0">
              <a:solidFill>
                <a:schemeClr val="bg1"/>
              </a:solidFill>
              <a:latin typeface="Arial" pitchFamily="34" charset="0"/>
              <a:cs typeface="Arial" pitchFamily="34" charset="0"/>
            </a:endParaRPr>
          </a:p>
          <a:p>
            <a:r>
              <a:rPr lang="en-US" sz="2400" dirty="0">
                <a:solidFill>
                  <a:schemeClr val="bg1"/>
                </a:solidFill>
                <a:latin typeface="Arial" pitchFamily="34" charset="0"/>
                <a:cs typeface="Arial" pitchFamily="34" charset="0"/>
              </a:rPr>
              <a:t>5</a:t>
            </a:r>
            <a:r>
              <a:rPr lang="en-US" sz="2400" dirty="0" smtClean="0">
                <a:solidFill>
                  <a:schemeClr val="bg1"/>
                </a:solidFill>
                <a:latin typeface="Arial" pitchFamily="34" charset="0"/>
                <a:cs typeface="Arial" pitchFamily="34" charset="0"/>
              </a:rPr>
              <a:t>. Alignment to organizational vision, goals &amp; strategy </a:t>
            </a:r>
            <a:endParaRPr lang="en-US"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20241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1000"/>
                                        <p:tgtEl>
                                          <p:spTgt spid="2">
                                            <p:txEl>
                                              <p:pRg st="10" end="10"/>
                                            </p:txEl>
                                          </p:spTgt>
                                        </p:tgtEl>
                                      </p:cBhvr>
                                    </p:animEffect>
                                    <p:anim calcmode="lin" valueType="num">
                                      <p:cBhvr>
                                        <p:cTn id="36"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folsomcitycrossfit.files.wordpress.com/2011/09/three_key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762000"/>
            <a:ext cx="11658600" cy="7848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457200"/>
            <a:ext cx="4419600" cy="6863417"/>
          </a:xfrm>
          <a:prstGeom prst="rect">
            <a:avLst/>
          </a:prstGeom>
          <a:noFill/>
        </p:spPr>
        <p:txBody>
          <a:bodyPr wrap="square" rtlCol="0">
            <a:spAutoFit/>
          </a:bodyPr>
          <a:lstStyle/>
          <a:p>
            <a:r>
              <a:rPr lang="en-US" sz="4000" b="1" dirty="0" smtClean="0">
                <a:solidFill>
                  <a:schemeClr val="bg1"/>
                </a:solidFill>
                <a:latin typeface="Boycott" pitchFamily="2" charset="0"/>
              </a:rPr>
              <a:t>Key messages</a:t>
            </a:r>
          </a:p>
          <a:p>
            <a:pPr marL="514350" indent="-514350">
              <a:buFont typeface="+mj-lt"/>
              <a:buAutoNum type="arabicPeriod"/>
            </a:pPr>
            <a:endParaRPr lang="en-US" sz="3200" b="1" dirty="0" smtClean="0">
              <a:solidFill>
                <a:schemeClr val="bg1"/>
              </a:solidFill>
              <a:latin typeface="Courier New" pitchFamily="49" charset="0"/>
              <a:cs typeface="Courier New" pitchFamily="49" charset="0"/>
            </a:endParaRPr>
          </a:p>
          <a:p>
            <a:pPr marL="514350" indent="-514350">
              <a:buAutoNum type="arabicPeriod"/>
            </a:pPr>
            <a:r>
              <a:rPr lang="en-US" sz="2400" dirty="0" smtClean="0">
                <a:solidFill>
                  <a:schemeClr val="bg1"/>
                </a:solidFill>
                <a:latin typeface="Arial" pitchFamily="34" charset="0"/>
                <a:cs typeface="Arial" pitchFamily="34" charset="0"/>
              </a:rPr>
              <a:t>Leadership </a:t>
            </a:r>
            <a:r>
              <a:rPr lang="en-US" sz="2400" i="1" dirty="0" smtClean="0">
                <a:solidFill>
                  <a:schemeClr val="bg1"/>
                </a:solidFill>
                <a:latin typeface="Arial" pitchFamily="34" charset="0"/>
                <a:cs typeface="Arial" pitchFamily="34" charset="0"/>
              </a:rPr>
              <a:t>training</a:t>
            </a:r>
            <a:r>
              <a:rPr lang="en-US" sz="2400" dirty="0" smtClean="0">
                <a:solidFill>
                  <a:schemeClr val="bg1"/>
                </a:solidFill>
                <a:latin typeface="Arial" pitchFamily="34" charset="0"/>
                <a:cs typeface="Arial" pitchFamily="34" charset="0"/>
              </a:rPr>
              <a:t> &amp; Leadership </a:t>
            </a:r>
            <a:r>
              <a:rPr lang="en-US" sz="2400" i="1" dirty="0" smtClean="0">
                <a:solidFill>
                  <a:schemeClr val="bg1"/>
                </a:solidFill>
                <a:latin typeface="Arial" pitchFamily="34" charset="0"/>
                <a:cs typeface="Arial" pitchFamily="34" charset="0"/>
              </a:rPr>
              <a:t>development </a:t>
            </a:r>
            <a:r>
              <a:rPr lang="en-US" sz="2400" dirty="0" smtClean="0">
                <a:solidFill>
                  <a:schemeClr val="bg1"/>
                </a:solidFill>
                <a:latin typeface="Arial" pitchFamily="34" charset="0"/>
                <a:cs typeface="Arial" pitchFamily="34" charset="0"/>
              </a:rPr>
              <a:t>are different</a:t>
            </a:r>
          </a:p>
          <a:p>
            <a:pPr marL="514350" indent="-514350">
              <a:buAutoNum type="arabicPeriod"/>
            </a:pPr>
            <a:endParaRPr lang="en-US" sz="2400" dirty="0">
              <a:solidFill>
                <a:schemeClr val="bg1"/>
              </a:solidFill>
              <a:latin typeface="Arial" pitchFamily="34" charset="0"/>
              <a:cs typeface="Arial" pitchFamily="34" charset="0"/>
            </a:endParaRPr>
          </a:p>
          <a:p>
            <a:pPr marL="514350" indent="-514350">
              <a:buAutoNum type="arabicPeriod"/>
            </a:pPr>
            <a:r>
              <a:rPr lang="en-US" sz="2400" dirty="0" smtClean="0">
                <a:solidFill>
                  <a:schemeClr val="bg1"/>
                </a:solidFill>
                <a:latin typeface="Arial" pitchFamily="34" charset="0"/>
                <a:cs typeface="Arial" pitchFamily="34" charset="0"/>
              </a:rPr>
              <a:t>Successful programs have:</a:t>
            </a:r>
          </a:p>
          <a:p>
            <a:pPr marL="971550" lvl="1" indent="-514350">
              <a:buAutoNum type="arabicPeriod"/>
            </a:pPr>
            <a:r>
              <a:rPr lang="en-US" sz="2000" dirty="0" smtClean="0">
                <a:solidFill>
                  <a:schemeClr val="bg1"/>
                </a:solidFill>
                <a:latin typeface="Arial" pitchFamily="34" charset="0"/>
                <a:cs typeface="Arial" pitchFamily="34" charset="0"/>
              </a:rPr>
              <a:t>Learner motivation</a:t>
            </a:r>
          </a:p>
          <a:p>
            <a:pPr marL="971550" lvl="1" indent="-514350">
              <a:buAutoNum type="arabicPeriod"/>
            </a:pPr>
            <a:r>
              <a:rPr lang="en-US" sz="2000" dirty="0" smtClean="0">
                <a:solidFill>
                  <a:schemeClr val="bg1"/>
                </a:solidFill>
                <a:latin typeface="Arial" pitchFamily="34" charset="0"/>
                <a:cs typeface="Arial" pitchFamily="34" charset="0"/>
              </a:rPr>
              <a:t>Program quality</a:t>
            </a:r>
          </a:p>
          <a:p>
            <a:pPr marL="971550" lvl="1" indent="-514350">
              <a:buAutoNum type="arabicPeriod"/>
            </a:pPr>
            <a:r>
              <a:rPr lang="en-US" sz="2000" dirty="0" smtClean="0">
                <a:solidFill>
                  <a:schemeClr val="bg1"/>
                </a:solidFill>
                <a:latin typeface="Arial" pitchFamily="34" charset="0"/>
                <a:cs typeface="Arial" pitchFamily="34" charset="0"/>
              </a:rPr>
              <a:t>Manager support</a:t>
            </a:r>
          </a:p>
          <a:p>
            <a:pPr marL="514350" indent="-514350">
              <a:buAutoNum type="arabicPeriod"/>
            </a:pPr>
            <a:endParaRPr lang="en-US" sz="2400" dirty="0">
              <a:solidFill>
                <a:schemeClr val="bg1"/>
              </a:solidFill>
              <a:latin typeface="Arial" pitchFamily="34" charset="0"/>
              <a:cs typeface="Arial" pitchFamily="34" charset="0"/>
            </a:endParaRPr>
          </a:p>
          <a:p>
            <a:pPr marL="514350" indent="-514350">
              <a:buAutoNum type="arabicPeriod"/>
            </a:pPr>
            <a:r>
              <a:rPr lang="en-US" sz="2400" dirty="0" smtClean="0">
                <a:solidFill>
                  <a:schemeClr val="bg1"/>
                </a:solidFill>
                <a:latin typeface="Arial" pitchFamily="34" charset="0"/>
                <a:cs typeface="Arial" pitchFamily="34" charset="0"/>
              </a:rPr>
              <a:t>Progressive programs breed progressive leaders</a:t>
            </a:r>
          </a:p>
          <a:p>
            <a:pPr marL="514350" indent="-514350">
              <a:buAutoNum type="arabicPeriod"/>
            </a:pPr>
            <a:endParaRPr lang="en-US" sz="2400" dirty="0">
              <a:solidFill>
                <a:schemeClr val="bg1"/>
              </a:solidFill>
              <a:latin typeface="Arial" pitchFamily="34" charset="0"/>
              <a:cs typeface="Arial" pitchFamily="34" charset="0"/>
            </a:endParaRPr>
          </a:p>
          <a:p>
            <a:pPr marL="514350" indent="-514350">
              <a:buAutoNum type="arabicPeriod"/>
            </a:pPr>
            <a:r>
              <a:rPr lang="en-US" sz="2400" dirty="0" smtClean="0">
                <a:solidFill>
                  <a:schemeClr val="bg1"/>
                </a:solidFill>
                <a:latin typeface="Arial" pitchFamily="34" charset="0"/>
                <a:cs typeface="Arial" pitchFamily="34" charset="0"/>
              </a:rPr>
              <a:t>Leadership development doesn’t have to be boring!</a:t>
            </a:r>
          </a:p>
          <a:p>
            <a:pPr marL="514350" indent="-514350">
              <a:buAutoNum type="arabicPeriod"/>
            </a:pPr>
            <a:endParaRPr lang="en-US" sz="3200" b="1" dirty="0" smtClean="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71510004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POLL_EMBED_ID" val="24623751-d526-4a5d-929b-c943b5dde87c"/>
  <p:tag name="__PE_ORIG_SIZE" val="500"/>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3206</TotalTime>
  <Words>1820</Words>
  <Application>Microsoft Office PowerPoint</Application>
  <PresentationFormat>On-screen Show (4:3)</PresentationFormat>
  <Paragraphs>259</Paragraphs>
  <Slides>24</Slides>
  <Notes>21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Breaking the rules:</vt:lpstr>
      <vt:lpstr>PowerPoint Presentation</vt:lpstr>
      <vt:lpstr>Today’s agenda</vt:lpstr>
      <vt:lpstr>PowerPoint Presentation</vt:lpstr>
      <vt:lpstr>Leadership development, defined.</vt:lpstr>
      <vt:lpstr>Leadership development disconnect?</vt:lpstr>
      <vt:lpstr>Successful Leadership programs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Breaking the rules:</dc:title>
  <dc:creator>Michelle</dc:creator>
  <cp:lastModifiedBy>Michelle</cp:lastModifiedBy>
  <cp:revision>39</cp:revision>
  <dcterms:created xsi:type="dcterms:W3CDTF">2013-10-13T23:24:20Z</dcterms:created>
  <dcterms:modified xsi:type="dcterms:W3CDTF">2013-11-04T00:48:25Z</dcterms:modified>
</cp:coreProperties>
</file>